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אנרגיית גובה" id="{679b0b0b-0472-6d14-8782-3059afa04dcb}">
          <p14:sldIdLst>
            <p14:sldId id="258"/>
            <p14:sldId id="259"/>
            <p14:sldId id="260"/>
            <p14:sldId id="261"/>
            <p14:sldId id="262"/>
          </p14:sldIdLst>
        </p14:section>
        <p14:section name="2. אנרגיית תנועה" id="{a9c93650-dc16-b7e7-16c4-da80dea6b542}">
          <p14:sldIdLst>
            <p14:sldId id="263"/>
            <p14:sldId id="264"/>
            <p14:sldId id="265"/>
            <p14:sldId id="266"/>
            <p14:sldId id="267"/>
          </p14:sldIdLst>
        </p14:section>
        <p14:section name="3. אנרגיה חשמלית" id="{7e0d0764-5b04-63a6-3166-3acf01a16938}">
          <p14:sldIdLst>
            <p14:sldId id="268"/>
            <p14:sldId id="269"/>
            <p14:sldId id="270"/>
            <p14:sldId id="271"/>
            <p14:sldId id="272"/>
          </p14:sldIdLst>
        </p14:section>
        <p14:section name="4. אנרגיית חום" id="{3263df0a-a7f6-35d8-b1b8-0227a07d0ff2}">
          <p14:sldIdLst>
            <p14:sldId id="273"/>
            <p14:sldId id="274"/>
            <p14:sldId id="275"/>
            <p14:sldId id="276"/>
            <p14:sldId id="277"/>
          </p14:sldIdLst>
        </p14:section>
        <p14:section name="5. וקטורים" id="{c985b335-1148-ec85-240c-67217b5d2661}">
          <p14:sldIdLst>
            <p14:sldId id="278"/>
            <p14:sldId id="279"/>
            <p14:sldId id="280"/>
            <p14:sldId id="281"/>
            <p14:sldId id="282"/>
          </p14:sldIdLst>
        </p14:section>
        <p14:section name="6. העתק ותנועה" id="{1415048c-ba44-6bfb-aca2-4cc3c44cc33d}">
          <p14:sldIdLst>
            <p14:sldId id="283"/>
            <p14:sldId id="284"/>
            <p14:sldId id="285"/>
            <p14:sldId id="286"/>
            <p14:sldId id="287"/>
          </p14:sldIdLst>
        </p14:section>
        <p14:section name="7. תנועה אנכית" id="{ac2a591c-a12e-c671-29bd-cf5181024c77}">
          <p14:sldIdLst>
            <p14:sldId id="288"/>
            <p14:sldId id="289"/>
            <p14:sldId id="290"/>
            <p14:sldId id="291"/>
            <p14:sldId id="292"/>
          </p14:sldIdLst>
        </p14:section>
        <p14:section name="8. כוח" id="{e5d34311-0bdd-1ff3-aef9-229b8ff6acea}">
          <p14:sldIdLst>
            <p14:sldId id="293"/>
            <p14:sldId id="294"/>
            <p14:sldId id="295"/>
            <p14:sldId id="296"/>
            <p14:sldId id="297"/>
          </p14:sldIdLst>
        </p14:section>
        <p14:section name="9. תנועה מעגלית" id="{5bb608d0-2752-9eeb-833e-55baf596bac9}">
          <p14:sldIdLst>
            <p14:sldId id="298"/>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מצגות מוכנות לכל נושא. כל נושא נפתח בשקף כהה, ואחריו הסבר, הדגמה, טעות נפוצה ושאלה למחשבה, וכרטיס יציאה. אפשר לערוך ולהתאים לכיתה. מערכי השיעור, כרטיסי היציאה ובוחן הפתיחה נמצאים בערכת המורה באתר fizix.co.il.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תוכן העניינים. בהצגה אפשר לקפוץ לשקף מסוים: מקלידים את מספר השקף ולוחצים 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ט׳ ואת הנושא "אנרגיית גובה". הבוחן נפתח במסך מלא: רווח חושף את התשובה ועובר לשאלה הבאה, Esc יוצא.
מטרות השיעור:
• להבין מהי אנרגיית גובה
• לחשב בעזרת אנרגיה = מסה × 10 × גובה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גוף שנמצא בגובה יכול לעשות עבודה כשהוא נופל.
2. אנרגיית הגובה גדלה ביחס ישר למסה ולגובה.
3. מודדים את הגובה מנקודת ייחוס שבוחרים, בדרך כלל הרצפה.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מפילים כדור מגובה 20 ס״מ ומגובה 80 ס״מ על פלסטלינה, ומשווים את השקע.
סימולציה באתר: זריקה (fizix.co.il/סימולציית-זריקה).
אחרי ההדגמה: 10 דקות תרגול מהחוברת של כיתה ט׳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מציבים גובה בס״מ במקום במטר.
כדאי לשאול את הכיתה מי חשב כך, ולהראות בדוגמה למה זה לא נכון.
שאלה למחשבה: למה בונים סכרים גבוהים ככל האפשר?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100 ג׳אול
2. פי 2
3. 2 ק״ג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ט׳ ואת הנושא "אנרגיית תנועה". הבוחן נפתח במסך מלא: רווח חושף את התשובה ועובר לשאלה הבאה, Esc יוצא.
מטרות השיעור:
• להבין מהי אנרגיית תנועה
• לחשב בעזרת אנרגיה = ½ × מסה × מהירות בריבוע</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לכל גוף נע יש אנרגיית תנועה.
2. המהירות בריבוע: מהירות כפולה נותנת אנרגיה פי 4.
3. בנפילה, אנרגיית הגובה הופכת לאנרגיית תנועה.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מגלגלים כדור במורד מדרון מגבהים שונים, ובודקים כמה רחוק הוא מזיז קופסה.
סימולציה באתר: התנגשויות (fizix.co.il/סימולציית-התנגשויות).
אחרי ההדגמה: 10 דקות תרגול מהחוברת של כיתה ט׳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שוכחים את הריבוע ואת החצי.
כדאי לשאול את הכיתה מי חשב כך, ולהראות בדוגמה למה זה לא נכון.
שאלה למחשבה: למה מרחק הבלימה גדל פי 4 כשנוסעים במהירות כפולה?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4 ג׳אול
2. פי 4
3. 10 מטר לשנייה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ט׳ ואת הנושא "אנרגיה חשמלית". הבוחן נפתח במסך מלא: רווח חושף את התשובה ועובר לשאלה הבאה, Esc יוצא.
מטרות השיעור:
• להבין הספק ואנרגיה חשמלית
• לחשב צריכה בקוט״ש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הספק = מתח × זרם, ונמדד בוואט.
2. אנרגיה = הספק × זמן. בחשבון החשמל: קילוואט × שעות = קוט״ש.
3. מכשירים ממירים אנרגיה חשמלית לאנרגיות אחרות: אור, חום, תנועה.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קוראים את מדבקת ההספק על מכשירים בכיתה ומחשבים כמה עולה להפעיל אותם שעה.
סימולציה באתר: מעגל חשמלי עם נורות (fizix.co.il/סימולציית-מעגל-חשמלי).
אחרי ההדגמה: 10 דקות תרגול מהחוברת של כיתה ט׳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מכפילים ואט בשעות ושוכחים לחלק ב־1,000 כדי לקבל קוט״ש.
כדאי לשאול את הכיתה מי חשב כך, ולהראות בדוגמה למה זה לא נכון.
שאלה למחשבה: מה חסכוני יותר: נורה של 60 ואט או נורת לד של 9 ואט, אם שתיהן נותנות אותו אור?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6 קוט״ש
2. 115 ואט
3. מאנרגיה חשמלית לאור ולחום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ט׳ ואת הנושא "אנרגיית חום". הבוחן נפתח במסך מלא: רווח חושף את התשובה ועובר לשאלה הבאה, Esc יוצא.
מטרות השיעור:
• להבין חום סגולי
• לחשב חום = מסה × חום סגולי × שינוי טמפרטורה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חום סגולי אומר כמה ג׳אול צריך כדי לחמם ק״ג אחד במעלה אחת.
2. למים חום סגולי גבוה מאוד: 4,200 ג׳אול לק״ג למעלה.
3. חומר עם חום סגולי קטן מתחמם ומתקרר מהר.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מחממים מסות שוות (למשל 100 גרם) של מים ושל שמן על אותה פלטה חשמלית, עד כ־60 מעלות בלבד, ומודדים טמפרטורה כל דקה.
אחרי ההדגמה: 10 דקות תרגול מהחוברת של כיתה ט׳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מציבים את הטמפרטורה הסופית במקום את השינוי בטמפרטורה.
כדאי לשאול את הכיתה מי חשב כך, ולהראות בדוגמה למה זה לא נכון.
שאלה למחשבה: למה בקיץ החול בחוף חם מאוד, והמים נשארים נעימים?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84,000 ג׳אול
2. למים חום סגולי גבוה, ולכן הם סופגים הרבה חום
3. הברזל, כי החום הסגולי שלו קטן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ט׳ ואת הנושא "וקטורים". הבוחן נפתח במסך מלא: רווח חושף את התשובה ועובר לשאלה הבאה, Esc יוצא.
מטרות השיעור:
• להבחין בין גודל סקלרי לווקטורי
• לחבר וקטורים באותו כיוון, בכיוונים הפוכים ובניצב</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לגודל וקטורי יש גודל וכיוון: כוח, מהירות, העתק.
2. באותו כיוון מחברים, בכיוונים הפוכים מחסרים.
3. בניצב משתמשים בפיתגורס: 3 ו־4 נותנים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שלושה דינמומטרים קשורים לטבעת אחת: שניים מושכים בניצב ב־3 ו־4 ניוטון, והשלישי, שמאזן אותם, מראה 5 ניוטון.
אחרי ההדגמה: 10 דקות תרגול מהחוברת של כיתה ט׳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מחברים וקטורים ניצבים כמו מספרים: 3 + 4 = 7.
כדאי לשאול את הכיתה מי חשב כך, ולהראות בדוגמה למה זה לא נכון.
שאלה למחשבה: סירה שטה צפונה ב־4 מטר לשנייה, וזרם הנהר דוחף אותה מזרחה ב־3 מטר לשנייה. מה המהירות שלה ביחס לגדה, ולאן היא נעה?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לגודל וקטורי יש גם כיוון
2. 7 ניוטון
3. 5 ניוטון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ט׳ ואת הנושא "העתק ותנועה". הבוחן נפתח במסך מלא: רווח חושף את התשובה ועובר לשאלה הבאה, Esc יוצא.
מטרות השיעור:
• להבחין בין דרך להעתק
• לחשב מהירות ותאוצה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דרך היא כל המסלול. העתק הוא השינוי במקום, מנקודת ההתחלה לנקודת הסוף.
2. תאוצה = שינוי מהירות ÷ זמן.
3. במהירות קבועה: דרך = מהירות × זמן.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תלמיד הולך במסלול בכיתה וחוזר למקומו. הכיתה מחשבת דרך והעתק.
סימולציה באתר: גרפים של תנועה (fizix.co.il/גרפים-של-תנועה-אינטראקטיבי).
אחרי ההדגמה: 10 דקות תרגול מהחוברת של כיתה ט׳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שהעתק ודרך הם תמיד אותו דבר.
כדאי לשאול את הכיתה מי חשב כך, ולהראות בדוגמה למה זה לא נכון.
שאלה למחשבה: רץ סיים הקפה של 400 מטר במסלול. מה ההעתק שלו?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דרך: 6 מטר. העתק: 0
2. 4 מטר לשנייה בריבוע
3. 60 מטר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ט׳ ואת הנושא "תנועה אנכית". הבוחן נפתח במסך מלא: רווח חושף את התשובה ועובר לשאלה הבאה, Esc יוצא.
מטרות השיעור:
• לתאר נפילה חופשית וזריקה כלפי מעלה
• לחשב מהירות וגובה בעזרת g =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בלי התנגדות אוויר, כל הגופים נופלים באותה תאוצה: 10 מטר לשנייה בריבוע.
2. בכל שנייה המהירות משתנה ב־10 מטר לשנייה.
3. בנקודה הגבוהה המהירות אפס, אבל התאוצה עדיין 10 כלפי מטה.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מפילים בו־זמנית דף מקומט ודף שטוח, ואחר כך ספר ודף שמונח עליו.
סימולציה באתר: זריקה (fizix.co.il/סימולציית-זריקה).
אחרי ההדגמה: 10 דקות תרגול מהחוברת של כיתה ט׳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שבנקודה הגבוהה גם התאוצה אפס.
כדאי לשאול את הכיתה מי חשב כך, ולהראות בדוגמה למה זה לא נכון.
שאלה למחשבה: אם מפילים כדור מגג ובאותו רגע זורקים כדור אחר אופקית, מי נוחת ראשון?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20 מטר לשנייה
2. 20 מטר
3. 1.5 שניות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ט׳ ואת הנושא "כוח". הבוחן נפתח במסך מלא: רווח חושף את התשובה ועובר לשאלה הבאה, Esc יוצא.
מטרות השיעור:
• לחשב כוח שקול
• להבין מתי גוף בשיווי משקל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כוח שקול הוא הסכום הווקטורי של כל הכוחות.
2. כוח שקול אפס: הגוף עומד או נע במהירות קבועה.
3. על גוף שמונח על משטח אופקי פועלים משקל וכוח נורמלי, שמבטלים זה את זה. שימו לב: הם לא זוג כוחות של אינטראקציה, כי שניהם פועלים על אותו גוף.</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גוררים ארגז עם דינמומטר: פעם בהתחלת התנועה ופעם במהירות קבועה, ומשווים את הקריאה.
סימולציה באתר: מישור משופע (fizix.co.il/סימולציית-מישור-משופע).
אחרי ההדגמה: 10 דקות תרגול מהחוברת של כיתה ט׳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שוכחים את כוח החיכוך או את הכוח הנורמלי בשרטוט הכוחות.
כדאי לשאול את הכיתה מי חשב כך, ולהראות בדוגמה למה זה לא נכון.
שאלה למחשבה: למה צנחן מגיע למהירות קבועה למרות שהמשקל שלו לא משתנה?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30 ניוטון
2. אפס
3. 100 ניוטון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ט׳ ואת הנושא "תנועה מעגלית". הבוחן נפתח במסך מלא: רווח חושף את התשובה ועובר לשאלה הבאה, Esc יוצא.
מטרות השיעור:
• להבין שבתנועה מעגלית יש תאוצה
• לחשב תאוצה צנטריפטלית = מהירות בריבוע ÷ רדיוס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גם במהירות קבועה בגודלה הכיוון משתנה, ולכן יש תאוצה.
2. התאוצה מכוונת אל מרכז המעגל.
3. אם הכוח לכיוון המרכז נעלם, הגוף ממשיך בקו ישר במשיק.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מגלגלים גולה בתוך צלחת חד־פעמית שחתכו ממנה פלח, ורואים שהיא יוצאת בקו ישר במשיק. את הדלי עם המים מסובבים רק בחצר, בשטח פנוי.
אחרי ההדגמה: 10 דקות תרגול מהחוברת של כיתה ט׳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שיש כוח שזורק את הגוף החוצה מהמעגל.
כדאי לשאול את הכיתה מי חשב כך, ולהראות בדוגמה למה זה לא נכון.
שאלה למחשבה: למה בכביש מעגלי עושים שיפוע כלפי פנים?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אל מרכז המעגל
2. 8 מטר לשנייה בריבוע
3. בקו ישר, בכיוון המשיק למעגל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pic>
        <p:nvPicPr>
          <p:cNvPr id="2" name="Image 0" descr="/home/claude/teacherkit/logo.png">    </p:cNvPr>
          <p:cNvPicPr>
            <a:picLocks noChangeAspect="1"/>
          </p:cNvPicPr>
          <p:nvPr/>
        </p:nvPicPr>
        <p:blipFill>
          <a:blip r:embed="rId1"/>
          <a:stretch>
            <a:fillRect/>
          </a:stretch>
        </p:blipFill>
        <p:spPr>
          <a:xfrm>
            <a:off x="8275320" y="320040"/>
            <a:ext cx="411480" cy="411480"/>
          </a:xfrm>
          <a:prstGeom prst="rect">
            <a:avLst/>
          </a:prstGeom>
        </p:spPr>
      </p:pic>
      <p:sp>
        <p:nvSpPr>
          <p:cNvPr id="3" name="Text 0"/>
          <p:cNvSpPr/>
          <p:nvPr/>
        </p:nvSpPr>
        <p:spPr>
          <a:xfrm>
            <a:off x="457200" y="4754880"/>
            <a:ext cx="3200400" cy="228600"/>
          </a:xfrm>
          <a:prstGeom prst="rect">
            <a:avLst/>
          </a:prstGeom>
          <a:noFill/>
          <a:ln/>
        </p:spPr>
        <p:txBody>
          <a:bodyPr wrap="square" lIns="0" tIns="0" rIns="0" bIns="0" rtlCol="0" anchor="ctr"/>
          <a:lstStyle/>
          <a:p>
            <a:pPr algn="l" indent="0" marL="0">
              <a:buNone/>
            </a:pPr>
            <a:r>
              <a:rPr lang="en-US" sz="900" dirty="0">
                <a:solidFill>
                  <a:srgbClr val="B8AEA6"/>
                </a:solidFill>
              </a:rPr>
              <a:t>fizix.co.il · כיתה ט׳</a:t>
            </a:r>
            <a:endParaRPr lang="en-US"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chemeClr val="bg1"/>
        </a:solidFill>
      </p:bgPr>
    </p:bg>
    <p:spTree>
      <p:nvGrpSpPr>
        <p:cNvPr id="1" name=""/>
        <p:cNvGrpSpPr/>
        <p:nvPr/>
      </p:nvGrpSpPr>
      <p:grpSpPr>
        <a:xfrm>
          <a:off x="0" y="0"/>
          <a:ext cx="0" cy="0"/>
          <a:chOff x="0" y="0"/>
          <a:chExt cx="0" cy="0"/>
        </a:xfrm>
      </p:grpSpPr>
      <p:pic>
        <p:nvPicPr>
          <p:cNvPr id="2" name="Image 0" descr="/home/claude/teacherkit/logo.png">    </p:cNvPr>
          <p:cNvPicPr>
            <a:picLocks noChangeAspect="1"/>
          </p:cNvPicPr>
          <p:nvPr/>
        </p:nvPicPr>
        <p:blipFill>
          <a:blip r:embed="rId1"/>
          <a:stretch>
            <a:fillRect/>
          </a:stretch>
        </p:blipFill>
        <p:spPr>
          <a:xfrm>
            <a:off x="457200" y="347472"/>
            <a:ext cx="384048" cy="384048"/>
          </a:xfrm>
          <a:prstGeom prst="rect">
            <a:avLst/>
          </a:prstGeom>
        </p:spPr>
      </p:pic>
      <p:sp>
        <p:nvSpPr>
          <p:cNvPr id="3" name="Text 0"/>
          <p:cNvSpPr/>
          <p:nvPr/>
        </p:nvSpPr>
        <p:spPr>
          <a:xfrm>
            <a:off x="457200" y="4754880"/>
            <a:ext cx="3200400" cy="228600"/>
          </a:xfrm>
          <a:prstGeom prst="rect">
            <a:avLst/>
          </a:prstGeom>
          <a:noFill/>
          <a:ln/>
        </p:spPr>
        <p:txBody>
          <a:bodyPr wrap="square" lIns="0" tIns="0" rIns="0" bIns="0" rtlCol="0" anchor="ctr"/>
          <a:lstStyle/>
          <a:p>
            <a:pPr algn="l" indent="0" marL="0">
              <a:buNone/>
            </a:pPr>
            <a:r>
              <a:rPr lang="en-US" sz="900" dirty="0">
                <a:solidFill>
                  <a:srgbClr val="8A817B"/>
                </a:solidFill>
              </a:rPr>
              <a:t>fizix.co.il · כיתה ט׳</a:t>
            </a:r>
            <a:endParaRPr lang="en-US" sz="900" dirty="0"/>
          </a:p>
        </p:txBody>
      </p:sp>
      <p:sp>
        <p:nvSpPr>
          <p:cNvPr id="4" name="Text 1"/>
          <p:cNvSpPr/>
          <p:nvPr>
            <p:ph idx="102" type="title" hasCustomPrompt="1"/>
          </p:nvPr>
        </p:nvSpPr>
        <p:spPr>
          <a:xfrm>
            <a:off x="1097280" y="292608"/>
            <a:ext cx="7589520" cy="548640"/>
          </a:xfrm>
          <a:prstGeom prst="rect">
            <a:avLst/>
          </a:prstGeom>
          <a:noFill/>
          <a:ln/>
        </p:spPr>
        <p:txBody>
          <a:bodyPr wrap="square" rtlCol="0"/>
          <a:lstStyle>
            <a:lvl1pPr rtl="1" algn="r" indent="0" marL="0">
              <a:buNone/>
              <a:defRPr lang="en-US" sz="2800" b="1" dirty="0">
                <a:solidFill>
                  <a:schemeClr val="tx1"/>
                </a:solidFill>
              </a:defRPr>
            </a:lvl1pPr>
          </a:lstStyle>
          <a:p>
            <a:pPr algn="r" indent="0" marL="0">
              <a:buNone/>
            </a:pPr>
            <a:endParaRPr lang="en-US" sz="28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2.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3.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2.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3.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3.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3.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3.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2.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3.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3.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2.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slideLayout" Target="../slideLayouts/slideLayout3.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3.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slideLayout" Target="../slideLayouts/slideLayout2.xml"/><Relationship Id="rId5"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slideLayout" Target="../slideLayouts/slideLayout3.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3.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slideLayout" Target="../slideLayouts/slideLayout2.xml"/><Relationship Id="rId5"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slideLayout" Target="../slideLayouts/slideLayout3.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slideLayout" Target="../slideLayouts/slideLayout3.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2.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image" Target="../media/image-43-3.png"/><Relationship Id="rId4" Type="http://schemas.openxmlformats.org/officeDocument/2006/relationships/slideLayout" Target="../slideLayouts/slideLayout2.xml"/><Relationship Id="rId5"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slideLayout" Target="../slideLayouts/slideLayout3.xm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2.xml"/><Relationship Id="rId3"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1234440"/>
            <a:ext cx="8138160" cy="822960"/>
          </a:xfrm>
          <a:prstGeom prst="rect">
            <a:avLst/>
          </a:prstGeom>
          <a:noFill/>
          <a:ln/>
        </p:spPr>
        <p:txBody>
          <a:bodyPr wrap="square" lIns="0" tIns="0" rIns="0" bIns="0" rtlCol="0" anchor="ctr"/>
          <a:lstStyle/>
          <a:p>
            <a:pPr rtl="1" algn="r" indent="0" marL="0">
              <a:buNone/>
            </a:pPr>
            <a:r>
              <a:rPr lang="he-IL" altLang="en-US" sz="4000" b="1" dirty="0">
                <a:solidFill>
                  <a:schemeClr val="bg1"/>
                </a:solidFill>
              </a:rPr>
              <a:t>מצגות לשיעור בפיזיקה</a:t>
            </a:r>
            <a:endParaRPr lang="he-IL" sz="4000" dirty="0"/>
          </a:p>
        </p:txBody>
      </p:sp>
      <p:sp>
        <p:nvSpPr>
          <p:cNvPr id="3" name="Text 1"/>
          <p:cNvSpPr txBox="1"/>
          <p:nvPr/>
        </p:nvSpPr>
        <p:spPr>
          <a:xfrm>
            <a:off x="548640" y="2011680"/>
            <a:ext cx="8138160" cy="640080"/>
          </a:xfrm>
          <a:prstGeom prst="rect">
            <a:avLst/>
          </a:prstGeom>
          <a:noFill/>
          <a:ln/>
        </p:spPr>
        <p:txBody>
          <a:bodyPr wrap="square" lIns="0" tIns="0" rIns="0" bIns="0" rtlCol="0" anchor="ctr"/>
          <a:lstStyle/>
          <a:p>
            <a:pPr rtl="1" algn="r" indent="0" marL="0">
              <a:buNone/>
            </a:pPr>
            <a:r>
              <a:rPr lang="he-IL" altLang="en-US" sz="3000" b="1" dirty="0">
                <a:solidFill>
                  <a:schemeClr val="accent3"/>
                </a:solidFill>
              </a:rPr>
              <a:t>כיתה ט׳</a:t>
            </a:r>
            <a:endParaRPr lang="he-IL" sz="3000" dirty="0"/>
          </a:p>
        </p:txBody>
      </p:sp>
      <p:sp>
        <p:nvSpPr>
          <p:cNvPr id="4" name="Text 2"/>
          <p:cNvSpPr txBox="1"/>
          <p:nvPr/>
        </p:nvSpPr>
        <p:spPr>
          <a:xfrm>
            <a:off x="2011680" y="2788920"/>
            <a:ext cx="6675120" cy="822960"/>
          </a:xfrm>
          <a:prstGeom prst="rect">
            <a:avLst/>
          </a:prstGeom>
          <a:noFill/>
          <a:ln/>
        </p:spPr>
        <p:txBody>
          <a:bodyPr wrap="square" lIns="0" tIns="0" rIns="0" bIns="0" rtlCol="0" anchor="t"/>
          <a:lstStyle/>
          <a:p>
            <a:pPr rtl="1" algn="r" indent="0" marL="0">
              <a:buNone/>
            </a:pPr>
            <a:r>
              <a:rPr lang="he-IL" altLang="en-US" sz="1500" dirty="0">
                <a:solidFill>
                  <a:srgbClr val="E8E4E0"/>
                </a:solidFill>
              </a:rPr>
              <a:t>9 נושאים, 5 שקפים לכל נושא: פתיחה, הסבר, הדגמה, טעות נפוצה ושאלה למחשבה, וכרטיס יציאה. הנחיות למורה בהערות הדובר של כל שקף.</a:t>
            </a:r>
            <a:endParaRPr lang="he-IL" sz="1500" dirty="0"/>
          </a:p>
        </p:txBody>
      </p:sp>
      <p:pic>
        <p:nvPicPr>
          <p:cNvPr id="5" name="Image 0" descr="/home/claude/teacherkit/deck/qr-kit.png">    </p:cNvPr>
          <p:cNvPicPr>
            <a:picLocks noChangeAspect="1"/>
          </p:cNvPicPr>
          <p:nvPr/>
        </p:nvPicPr>
        <p:blipFill>
          <a:blip r:embed="rId1"/>
          <a:stretch>
            <a:fillRect/>
          </a:stretch>
        </p:blipFill>
        <p:spPr>
          <a:xfrm>
            <a:off x="548640" y="3017520"/>
            <a:ext cx="1143000" cy="1143000"/>
          </a:xfrm>
          <a:prstGeom prst="rect">
            <a:avLst/>
          </a:prstGeom>
        </p:spPr>
      </p:pic>
      <p:sp>
        <p:nvSpPr>
          <p:cNvPr id="6" name="Text 3"/>
          <p:cNvSpPr txBox="1"/>
          <p:nvPr/>
        </p:nvSpPr>
        <p:spPr>
          <a:xfrm>
            <a:off x="320040" y="4206240"/>
            <a:ext cx="1600200" cy="365760"/>
          </a:xfrm>
          <a:prstGeom prst="rect">
            <a:avLst/>
          </a:prstGeom>
          <a:noFill/>
          <a:ln/>
        </p:spPr>
        <p:txBody>
          <a:bodyPr wrap="square" lIns="0" tIns="0" rIns="0" bIns="0" rtlCol="0" anchor="ctr"/>
          <a:lstStyle/>
          <a:p>
            <a:pPr rtl="1" algn="ctr" indent="0" marL="0">
              <a:buNone/>
            </a:pPr>
            <a:r>
              <a:rPr lang="he-IL" altLang="en-US" sz="900" dirty="0">
                <a:solidFill>
                  <a:srgbClr val="B8AEA6"/>
                </a:solidFill>
              </a:rPr>
              <a:t>כל החומרים: ערכת המורה באתר</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הנושאים במצגת</a:t>
            </a:r>
            <a:endParaRPr lang="en-US" sz="2800" dirty="0"/>
          </a:p>
        </p:txBody>
      </p:sp>
      <p:sp>
        <p:nvSpPr>
          <p:cNvPr id="3" name="Shape 1"/>
          <p:cNvSpPr/>
          <p:nvPr/>
        </p:nvSpPr>
        <p:spPr>
          <a:xfrm>
            <a:off x="4800600" y="1097280"/>
            <a:ext cx="3886200" cy="457200"/>
          </a:xfrm>
          <a:prstGeom prst="roundRect">
            <a:avLst>
              <a:gd name="adj" fmla="val 16000"/>
            </a:avLst>
          </a:prstGeom>
          <a:solidFill>
            <a:schemeClr val="bg2"/>
          </a:solidFill>
          <a:ln w="12700">
            <a:solidFill>
              <a:schemeClr val="bg2"/>
            </a:solidFill>
            <a:prstDash val="solid"/>
          </a:ln>
        </p:spPr>
      </p:sp>
      <p:sp>
        <p:nvSpPr>
          <p:cNvPr id="4" name="Shape 2"/>
          <p:cNvSpPr/>
          <p:nvPr/>
        </p:nvSpPr>
        <p:spPr>
          <a:xfrm>
            <a:off x="8229600" y="1170432"/>
            <a:ext cx="310896" cy="310896"/>
          </a:xfrm>
          <a:prstGeom prst="ellipse">
            <a:avLst/>
          </a:prstGeom>
          <a:solidFill>
            <a:schemeClr val="accent1"/>
          </a:solidFill>
          <a:ln w="12700">
            <a:solidFill>
              <a:schemeClr val="accent1"/>
            </a:solidFill>
            <a:prstDash val="solid"/>
          </a:ln>
        </p:spPr>
      </p:sp>
      <p:sp>
        <p:nvSpPr>
          <p:cNvPr id="5" name="Text 3"/>
          <p:cNvSpPr txBox="1"/>
          <p:nvPr/>
        </p:nvSpPr>
        <p:spPr>
          <a:xfrm>
            <a:off x="8229600" y="1170432"/>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1</a:t>
            </a:r>
            <a:endParaRPr lang="en-US" sz="1200" dirty="0"/>
          </a:p>
        </p:txBody>
      </p:sp>
      <p:sp>
        <p:nvSpPr>
          <p:cNvPr id="6" name="Text 4"/>
          <p:cNvSpPr txBox="1"/>
          <p:nvPr/>
        </p:nvSpPr>
        <p:spPr>
          <a:xfrm>
            <a:off x="5715000" y="1097280"/>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אנרגיית גובה</a:t>
            </a:r>
            <a:endParaRPr lang="he-IL" sz="1500" dirty="0"/>
          </a:p>
        </p:txBody>
      </p:sp>
      <p:sp>
        <p:nvSpPr>
          <p:cNvPr id="7" name="Text 5"/>
          <p:cNvSpPr txBox="1"/>
          <p:nvPr/>
        </p:nvSpPr>
        <p:spPr>
          <a:xfrm>
            <a:off x="4937760" y="1097280"/>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3</a:t>
            </a:r>
            <a:endParaRPr lang="en-US" sz="1000" dirty="0"/>
          </a:p>
        </p:txBody>
      </p:sp>
      <p:sp>
        <p:nvSpPr>
          <p:cNvPr id="8" name="Shape 6"/>
          <p:cNvSpPr/>
          <p:nvPr/>
        </p:nvSpPr>
        <p:spPr>
          <a:xfrm>
            <a:off x="4800600" y="1664208"/>
            <a:ext cx="3886200" cy="457200"/>
          </a:xfrm>
          <a:prstGeom prst="roundRect">
            <a:avLst>
              <a:gd name="adj" fmla="val 16000"/>
            </a:avLst>
          </a:prstGeom>
          <a:solidFill>
            <a:schemeClr val="bg2"/>
          </a:solidFill>
          <a:ln w="12700">
            <a:solidFill>
              <a:schemeClr val="bg2"/>
            </a:solidFill>
            <a:prstDash val="solid"/>
          </a:ln>
        </p:spPr>
      </p:sp>
      <p:sp>
        <p:nvSpPr>
          <p:cNvPr id="9" name="Shape 7"/>
          <p:cNvSpPr/>
          <p:nvPr/>
        </p:nvSpPr>
        <p:spPr>
          <a:xfrm>
            <a:off x="8229600" y="1737360"/>
            <a:ext cx="310896" cy="310896"/>
          </a:xfrm>
          <a:prstGeom prst="ellipse">
            <a:avLst/>
          </a:prstGeom>
          <a:solidFill>
            <a:schemeClr val="accent1"/>
          </a:solidFill>
          <a:ln w="12700">
            <a:solidFill>
              <a:schemeClr val="accent1"/>
            </a:solidFill>
            <a:prstDash val="solid"/>
          </a:ln>
        </p:spPr>
      </p:sp>
      <p:sp>
        <p:nvSpPr>
          <p:cNvPr id="10" name="Text 8"/>
          <p:cNvSpPr txBox="1"/>
          <p:nvPr/>
        </p:nvSpPr>
        <p:spPr>
          <a:xfrm>
            <a:off x="8229600" y="1737360"/>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2</a:t>
            </a:r>
            <a:endParaRPr lang="en-US" sz="1200" dirty="0"/>
          </a:p>
        </p:txBody>
      </p:sp>
      <p:sp>
        <p:nvSpPr>
          <p:cNvPr id="11" name="Text 9"/>
          <p:cNvSpPr txBox="1"/>
          <p:nvPr/>
        </p:nvSpPr>
        <p:spPr>
          <a:xfrm>
            <a:off x="5715000" y="1664208"/>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אנרגיית תנועה</a:t>
            </a:r>
            <a:endParaRPr lang="he-IL" sz="1500" dirty="0"/>
          </a:p>
        </p:txBody>
      </p:sp>
      <p:sp>
        <p:nvSpPr>
          <p:cNvPr id="12" name="Text 10"/>
          <p:cNvSpPr txBox="1"/>
          <p:nvPr/>
        </p:nvSpPr>
        <p:spPr>
          <a:xfrm>
            <a:off x="4937760" y="1664208"/>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8</a:t>
            </a:r>
            <a:endParaRPr lang="en-US" sz="1000" dirty="0"/>
          </a:p>
        </p:txBody>
      </p:sp>
      <p:sp>
        <p:nvSpPr>
          <p:cNvPr id="13" name="Shape 11"/>
          <p:cNvSpPr/>
          <p:nvPr/>
        </p:nvSpPr>
        <p:spPr>
          <a:xfrm>
            <a:off x="4800600" y="2231136"/>
            <a:ext cx="3886200" cy="457200"/>
          </a:xfrm>
          <a:prstGeom prst="roundRect">
            <a:avLst>
              <a:gd name="adj" fmla="val 16000"/>
            </a:avLst>
          </a:prstGeom>
          <a:solidFill>
            <a:schemeClr val="bg2"/>
          </a:solidFill>
          <a:ln w="12700">
            <a:solidFill>
              <a:schemeClr val="bg2"/>
            </a:solidFill>
            <a:prstDash val="solid"/>
          </a:ln>
        </p:spPr>
      </p:sp>
      <p:sp>
        <p:nvSpPr>
          <p:cNvPr id="14" name="Shape 12"/>
          <p:cNvSpPr/>
          <p:nvPr/>
        </p:nvSpPr>
        <p:spPr>
          <a:xfrm>
            <a:off x="8229600" y="2304288"/>
            <a:ext cx="310896" cy="310896"/>
          </a:xfrm>
          <a:prstGeom prst="ellipse">
            <a:avLst/>
          </a:prstGeom>
          <a:solidFill>
            <a:schemeClr val="accent1"/>
          </a:solidFill>
          <a:ln w="12700">
            <a:solidFill>
              <a:schemeClr val="accent1"/>
            </a:solidFill>
            <a:prstDash val="solid"/>
          </a:ln>
        </p:spPr>
      </p:sp>
      <p:sp>
        <p:nvSpPr>
          <p:cNvPr id="15" name="Text 13"/>
          <p:cNvSpPr txBox="1"/>
          <p:nvPr/>
        </p:nvSpPr>
        <p:spPr>
          <a:xfrm>
            <a:off x="8229600" y="2304288"/>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3</a:t>
            </a:r>
            <a:endParaRPr lang="en-US" sz="1200" dirty="0"/>
          </a:p>
        </p:txBody>
      </p:sp>
      <p:sp>
        <p:nvSpPr>
          <p:cNvPr id="16" name="Text 14"/>
          <p:cNvSpPr txBox="1"/>
          <p:nvPr/>
        </p:nvSpPr>
        <p:spPr>
          <a:xfrm>
            <a:off x="5715000" y="2231136"/>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אנרגיה חשמלית</a:t>
            </a:r>
            <a:endParaRPr lang="he-IL" sz="1500" dirty="0"/>
          </a:p>
        </p:txBody>
      </p:sp>
      <p:sp>
        <p:nvSpPr>
          <p:cNvPr id="17" name="Text 15"/>
          <p:cNvSpPr txBox="1"/>
          <p:nvPr/>
        </p:nvSpPr>
        <p:spPr>
          <a:xfrm>
            <a:off x="4937760" y="2231136"/>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13</a:t>
            </a:r>
            <a:endParaRPr lang="en-US" sz="1000" dirty="0"/>
          </a:p>
        </p:txBody>
      </p:sp>
      <p:sp>
        <p:nvSpPr>
          <p:cNvPr id="18" name="Shape 16"/>
          <p:cNvSpPr/>
          <p:nvPr/>
        </p:nvSpPr>
        <p:spPr>
          <a:xfrm>
            <a:off x="4800600" y="2798064"/>
            <a:ext cx="3886200" cy="457200"/>
          </a:xfrm>
          <a:prstGeom prst="roundRect">
            <a:avLst>
              <a:gd name="adj" fmla="val 16000"/>
            </a:avLst>
          </a:prstGeom>
          <a:solidFill>
            <a:schemeClr val="bg2"/>
          </a:solidFill>
          <a:ln w="12700">
            <a:solidFill>
              <a:schemeClr val="bg2"/>
            </a:solidFill>
            <a:prstDash val="solid"/>
          </a:ln>
        </p:spPr>
      </p:sp>
      <p:sp>
        <p:nvSpPr>
          <p:cNvPr id="19" name="Shape 17"/>
          <p:cNvSpPr/>
          <p:nvPr/>
        </p:nvSpPr>
        <p:spPr>
          <a:xfrm>
            <a:off x="8229600" y="2871216"/>
            <a:ext cx="310896" cy="310896"/>
          </a:xfrm>
          <a:prstGeom prst="ellipse">
            <a:avLst/>
          </a:prstGeom>
          <a:solidFill>
            <a:schemeClr val="accent1"/>
          </a:solidFill>
          <a:ln w="12700">
            <a:solidFill>
              <a:schemeClr val="accent1"/>
            </a:solidFill>
            <a:prstDash val="solid"/>
          </a:ln>
        </p:spPr>
      </p:sp>
      <p:sp>
        <p:nvSpPr>
          <p:cNvPr id="20" name="Text 18"/>
          <p:cNvSpPr txBox="1"/>
          <p:nvPr/>
        </p:nvSpPr>
        <p:spPr>
          <a:xfrm>
            <a:off x="8229600" y="2871216"/>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4</a:t>
            </a:r>
            <a:endParaRPr lang="en-US" sz="1200" dirty="0"/>
          </a:p>
        </p:txBody>
      </p:sp>
      <p:sp>
        <p:nvSpPr>
          <p:cNvPr id="21" name="Text 19"/>
          <p:cNvSpPr txBox="1"/>
          <p:nvPr/>
        </p:nvSpPr>
        <p:spPr>
          <a:xfrm>
            <a:off x="5715000" y="2798064"/>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אנרגיית חום</a:t>
            </a:r>
            <a:endParaRPr lang="he-IL" sz="1500" dirty="0"/>
          </a:p>
        </p:txBody>
      </p:sp>
      <p:sp>
        <p:nvSpPr>
          <p:cNvPr id="22" name="Text 20"/>
          <p:cNvSpPr txBox="1"/>
          <p:nvPr/>
        </p:nvSpPr>
        <p:spPr>
          <a:xfrm>
            <a:off x="4937760" y="2798064"/>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18</a:t>
            </a:r>
            <a:endParaRPr lang="en-US" sz="1000" dirty="0"/>
          </a:p>
        </p:txBody>
      </p:sp>
      <p:sp>
        <p:nvSpPr>
          <p:cNvPr id="23" name="Shape 21"/>
          <p:cNvSpPr/>
          <p:nvPr/>
        </p:nvSpPr>
        <p:spPr>
          <a:xfrm>
            <a:off x="4800600" y="3364992"/>
            <a:ext cx="3886200" cy="457200"/>
          </a:xfrm>
          <a:prstGeom prst="roundRect">
            <a:avLst>
              <a:gd name="adj" fmla="val 16000"/>
            </a:avLst>
          </a:prstGeom>
          <a:solidFill>
            <a:schemeClr val="bg2"/>
          </a:solidFill>
          <a:ln w="12700">
            <a:solidFill>
              <a:schemeClr val="bg2"/>
            </a:solidFill>
            <a:prstDash val="solid"/>
          </a:ln>
        </p:spPr>
      </p:sp>
      <p:sp>
        <p:nvSpPr>
          <p:cNvPr id="24" name="Shape 22"/>
          <p:cNvSpPr/>
          <p:nvPr/>
        </p:nvSpPr>
        <p:spPr>
          <a:xfrm>
            <a:off x="8229600" y="3438144"/>
            <a:ext cx="310896" cy="310896"/>
          </a:xfrm>
          <a:prstGeom prst="ellipse">
            <a:avLst/>
          </a:prstGeom>
          <a:solidFill>
            <a:schemeClr val="accent1"/>
          </a:solidFill>
          <a:ln w="12700">
            <a:solidFill>
              <a:schemeClr val="accent1"/>
            </a:solidFill>
            <a:prstDash val="solid"/>
          </a:ln>
        </p:spPr>
      </p:sp>
      <p:sp>
        <p:nvSpPr>
          <p:cNvPr id="25" name="Text 23"/>
          <p:cNvSpPr txBox="1"/>
          <p:nvPr/>
        </p:nvSpPr>
        <p:spPr>
          <a:xfrm>
            <a:off x="8229600" y="3438144"/>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5</a:t>
            </a:r>
            <a:endParaRPr lang="en-US" sz="1200" dirty="0"/>
          </a:p>
        </p:txBody>
      </p:sp>
      <p:sp>
        <p:nvSpPr>
          <p:cNvPr id="26" name="Text 24"/>
          <p:cNvSpPr txBox="1"/>
          <p:nvPr/>
        </p:nvSpPr>
        <p:spPr>
          <a:xfrm>
            <a:off x="5715000" y="3364992"/>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וקטורים</a:t>
            </a:r>
            <a:endParaRPr lang="he-IL" sz="1500" dirty="0"/>
          </a:p>
        </p:txBody>
      </p:sp>
      <p:sp>
        <p:nvSpPr>
          <p:cNvPr id="27" name="Text 25"/>
          <p:cNvSpPr txBox="1"/>
          <p:nvPr/>
        </p:nvSpPr>
        <p:spPr>
          <a:xfrm>
            <a:off x="4937760" y="3364992"/>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23</a:t>
            </a:r>
            <a:endParaRPr lang="en-US" sz="1000" dirty="0"/>
          </a:p>
        </p:txBody>
      </p:sp>
      <p:sp>
        <p:nvSpPr>
          <p:cNvPr id="28" name="Shape 26"/>
          <p:cNvSpPr/>
          <p:nvPr/>
        </p:nvSpPr>
        <p:spPr>
          <a:xfrm>
            <a:off x="457200" y="1097280"/>
            <a:ext cx="3886200" cy="457200"/>
          </a:xfrm>
          <a:prstGeom prst="roundRect">
            <a:avLst>
              <a:gd name="adj" fmla="val 16000"/>
            </a:avLst>
          </a:prstGeom>
          <a:solidFill>
            <a:schemeClr val="bg2"/>
          </a:solidFill>
          <a:ln w="12700">
            <a:solidFill>
              <a:schemeClr val="bg2"/>
            </a:solidFill>
            <a:prstDash val="solid"/>
          </a:ln>
        </p:spPr>
      </p:sp>
      <p:sp>
        <p:nvSpPr>
          <p:cNvPr id="29" name="Shape 27"/>
          <p:cNvSpPr/>
          <p:nvPr/>
        </p:nvSpPr>
        <p:spPr>
          <a:xfrm>
            <a:off x="3886200" y="1170432"/>
            <a:ext cx="310896" cy="310896"/>
          </a:xfrm>
          <a:prstGeom prst="ellipse">
            <a:avLst/>
          </a:prstGeom>
          <a:solidFill>
            <a:schemeClr val="accent1"/>
          </a:solidFill>
          <a:ln w="12700">
            <a:solidFill>
              <a:schemeClr val="accent1"/>
            </a:solidFill>
            <a:prstDash val="solid"/>
          </a:ln>
        </p:spPr>
      </p:sp>
      <p:sp>
        <p:nvSpPr>
          <p:cNvPr id="30" name="Text 28"/>
          <p:cNvSpPr txBox="1"/>
          <p:nvPr/>
        </p:nvSpPr>
        <p:spPr>
          <a:xfrm>
            <a:off x="3886200" y="1170432"/>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6</a:t>
            </a:r>
            <a:endParaRPr lang="en-US" sz="1200" dirty="0"/>
          </a:p>
        </p:txBody>
      </p:sp>
      <p:sp>
        <p:nvSpPr>
          <p:cNvPr id="31" name="Text 29"/>
          <p:cNvSpPr txBox="1"/>
          <p:nvPr/>
        </p:nvSpPr>
        <p:spPr>
          <a:xfrm>
            <a:off x="1371600" y="1097280"/>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העתק ותנועה</a:t>
            </a:r>
            <a:endParaRPr lang="he-IL" sz="1500" dirty="0"/>
          </a:p>
        </p:txBody>
      </p:sp>
      <p:sp>
        <p:nvSpPr>
          <p:cNvPr id="32" name="Text 30"/>
          <p:cNvSpPr txBox="1"/>
          <p:nvPr/>
        </p:nvSpPr>
        <p:spPr>
          <a:xfrm>
            <a:off x="594360" y="1097280"/>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28</a:t>
            </a:r>
            <a:endParaRPr lang="en-US" sz="1000" dirty="0"/>
          </a:p>
        </p:txBody>
      </p:sp>
      <p:sp>
        <p:nvSpPr>
          <p:cNvPr id="33" name="Shape 31"/>
          <p:cNvSpPr/>
          <p:nvPr/>
        </p:nvSpPr>
        <p:spPr>
          <a:xfrm>
            <a:off x="457200" y="1664208"/>
            <a:ext cx="3886200" cy="457200"/>
          </a:xfrm>
          <a:prstGeom prst="roundRect">
            <a:avLst>
              <a:gd name="adj" fmla="val 16000"/>
            </a:avLst>
          </a:prstGeom>
          <a:solidFill>
            <a:schemeClr val="bg2"/>
          </a:solidFill>
          <a:ln w="12700">
            <a:solidFill>
              <a:schemeClr val="bg2"/>
            </a:solidFill>
            <a:prstDash val="solid"/>
          </a:ln>
        </p:spPr>
      </p:sp>
      <p:sp>
        <p:nvSpPr>
          <p:cNvPr id="34" name="Shape 32"/>
          <p:cNvSpPr/>
          <p:nvPr/>
        </p:nvSpPr>
        <p:spPr>
          <a:xfrm>
            <a:off x="3886200" y="1737360"/>
            <a:ext cx="310896" cy="310896"/>
          </a:xfrm>
          <a:prstGeom prst="ellipse">
            <a:avLst/>
          </a:prstGeom>
          <a:solidFill>
            <a:schemeClr val="accent1"/>
          </a:solidFill>
          <a:ln w="12700">
            <a:solidFill>
              <a:schemeClr val="accent1"/>
            </a:solidFill>
            <a:prstDash val="solid"/>
          </a:ln>
        </p:spPr>
      </p:sp>
      <p:sp>
        <p:nvSpPr>
          <p:cNvPr id="35" name="Text 33"/>
          <p:cNvSpPr txBox="1"/>
          <p:nvPr/>
        </p:nvSpPr>
        <p:spPr>
          <a:xfrm>
            <a:off x="3886200" y="1737360"/>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7</a:t>
            </a:r>
            <a:endParaRPr lang="en-US" sz="1200" dirty="0"/>
          </a:p>
        </p:txBody>
      </p:sp>
      <p:sp>
        <p:nvSpPr>
          <p:cNvPr id="36" name="Text 34"/>
          <p:cNvSpPr txBox="1"/>
          <p:nvPr/>
        </p:nvSpPr>
        <p:spPr>
          <a:xfrm>
            <a:off x="1371600" y="1664208"/>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תנועה אנכית</a:t>
            </a:r>
            <a:endParaRPr lang="he-IL" sz="1500" dirty="0"/>
          </a:p>
        </p:txBody>
      </p:sp>
      <p:sp>
        <p:nvSpPr>
          <p:cNvPr id="37" name="Text 35"/>
          <p:cNvSpPr txBox="1"/>
          <p:nvPr/>
        </p:nvSpPr>
        <p:spPr>
          <a:xfrm>
            <a:off x="594360" y="1664208"/>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33</a:t>
            </a:r>
            <a:endParaRPr lang="en-US" sz="1000" dirty="0"/>
          </a:p>
        </p:txBody>
      </p:sp>
      <p:sp>
        <p:nvSpPr>
          <p:cNvPr id="38" name="Shape 36"/>
          <p:cNvSpPr/>
          <p:nvPr/>
        </p:nvSpPr>
        <p:spPr>
          <a:xfrm>
            <a:off x="457200" y="2231136"/>
            <a:ext cx="3886200" cy="457200"/>
          </a:xfrm>
          <a:prstGeom prst="roundRect">
            <a:avLst>
              <a:gd name="adj" fmla="val 16000"/>
            </a:avLst>
          </a:prstGeom>
          <a:solidFill>
            <a:schemeClr val="bg2"/>
          </a:solidFill>
          <a:ln w="12700">
            <a:solidFill>
              <a:schemeClr val="bg2"/>
            </a:solidFill>
            <a:prstDash val="solid"/>
          </a:ln>
        </p:spPr>
      </p:sp>
      <p:sp>
        <p:nvSpPr>
          <p:cNvPr id="39" name="Shape 37"/>
          <p:cNvSpPr/>
          <p:nvPr/>
        </p:nvSpPr>
        <p:spPr>
          <a:xfrm>
            <a:off x="3886200" y="2304288"/>
            <a:ext cx="310896" cy="310896"/>
          </a:xfrm>
          <a:prstGeom prst="ellipse">
            <a:avLst/>
          </a:prstGeom>
          <a:solidFill>
            <a:schemeClr val="accent1"/>
          </a:solidFill>
          <a:ln w="12700">
            <a:solidFill>
              <a:schemeClr val="accent1"/>
            </a:solidFill>
            <a:prstDash val="solid"/>
          </a:ln>
        </p:spPr>
      </p:sp>
      <p:sp>
        <p:nvSpPr>
          <p:cNvPr id="40" name="Text 38"/>
          <p:cNvSpPr txBox="1"/>
          <p:nvPr/>
        </p:nvSpPr>
        <p:spPr>
          <a:xfrm>
            <a:off x="3886200" y="2304288"/>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8</a:t>
            </a:r>
            <a:endParaRPr lang="en-US" sz="1200" dirty="0"/>
          </a:p>
        </p:txBody>
      </p:sp>
      <p:sp>
        <p:nvSpPr>
          <p:cNvPr id="41" name="Text 39"/>
          <p:cNvSpPr txBox="1"/>
          <p:nvPr/>
        </p:nvSpPr>
        <p:spPr>
          <a:xfrm>
            <a:off x="1371600" y="2231136"/>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כוח</a:t>
            </a:r>
            <a:endParaRPr lang="he-IL" sz="1500" dirty="0"/>
          </a:p>
        </p:txBody>
      </p:sp>
      <p:sp>
        <p:nvSpPr>
          <p:cNvPr id="42" name="Text 40"/>
          <p:cNvSpPr txBox="1"/>
          <p:nvPr/>
        </p:nvSpPr>
        <p:spPr>
          <a:xfrm>
            <a:off x="594360" y="2231136"/>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38</a:t>
            </a:r>
            <a:endParaRPr lang="en-US" sz="1000" dirty="0"/>
          </a:p>
        </p:txBody>
      </p:sp>
      <p:sp>
        <p:nvSpPr>
          <p:cNvPr id="43" name="Shape 41"/>
          <p:cNvSpPr/>
          <p:nvPr/>
        </p:nvSpPr>
        <p:spPr>
          <a:xfrm>
            <a:off x="457200" y="2798064"/>
            <a:ext cx="3886200" cy="457200"/>
          </a:xfrm>
          <a:prstGeom prst="roundRect">
            <a:avLst>
              <a:gd name="adj" fmla="val 16000"/>
            </a:avLst>
          </a:prstGeom>
          <a:solidFill>
            <a:schemeClr val="bg2"/>
          </a:solidFill>
          <a:ln w="12700">
            <a:solidFill>
              <a:schemeClr val="bg2"/>
            </a:solidFill>
            <a:prstDash val="solid"/>
          </a:ln>
        </p:spPr>
      </p:sp>
      <p:sp>
        <p:nvSpPr>
          <p:cNvPr id="44" name="Shape 42"/>
          <p:cNvSpPr/>
          <p:nvPr/>
        </p:nvSpPr>
        <p:spPr>
          <a:xfrm>
            <a:off x="3886200" y="2871216"/>
            <a:ext cx="310896" cy="310896"/>
          </a:xfrm>
          <a:prstGeom prst="ellipse">
            <a:avLst/>
          </a:prstGeom>
          <a:solidFill>
            <a:schemeClr val="accent1"/>
          </a:solidFill>
          <a:ln w="12700">
            <a:solidFill>
              <a:schemeClr val="accent1"/>
            </a:solidFill>
            <a:prstDash val="solid"/>
          </a:ln>
        </p:spPr>
      </p:sp>
      <p:sp>
        <p:nvSpPr>
          <p:cNvPr id="45" name="Text 43"/>
          <p:cNvSpPr txBox="1"/>
          <p:nvPr/>
        </p:nvSpPr>
        <p:spPr>
          <a:xfrm>
            <a:off x="3886200" y="2871216"/>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9</a:t>
            </a:r>
            <a:endParaRPr lang="en-US" sz="1200" dirty="0"/>
          </a:p>
        </p:txBody>
      </p:sp>
      <p:sp>
        <p:nvSpPr>
          <p:cNvPr id="46" name="Text 44"/>
          <p:cNvSpPr txBox="1"/>
          <p:nvPr/>
        </p:nvSpPr>
        <p:spPr>
          <a:xfrm>
            <a:off x="1371600" y="2798064"/>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תנועה מעגלית</a:t>
            </a:r>
            <a:endParaRPr lang="he-IL" sz="1500" dirty="0"/>
          </a:p>
        </p:txBody>
      </p:sp>
      <p:sp>
        <p:nvSpPr>
          <p:cNvPr id="47" name="Text 45"/>
          <p:cNvSpPr txBox="1"/>
          <p:nvPr/>
        </p:nvSpPr>
        <p:spPr>
          <a:xfrm>
            <a:off x="594360" y="2798064"/>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43</a:t>
            </a:r>
            <a:endParaRPr lang="en-US"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1</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אנרגיית גובה</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מהי אנרגיית גובה</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בעזרת אנרגיה = מסה × 10 × גובה</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אנרגיית גובה: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גוף שנמצא בגובה יכול לעשות עבודה כשהוא נופל.</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אנרגיית הגובה גדלה ביחס ישר למסה ולגובה.</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מודדים את הגובה מנקודת ייחוס שבוחרים, בדרך כלל הרצפה.</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2651760" y="1188720"/>
            <a:ext cx="502920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מפילים כדור מגובה 20 ס״מ ומגובה 80 ס״מ על פלסטלינה, ומשווים את השקע.</a:t>
            </a:r>
            <a:endParaRPr lang="he-IL" sz="2200" dirty="0"/>
          </a:p>
        </p:txBody>
      </p:sp>
      <p:sp>
        <p:nvSpPr>
          <p:cNvPr id="6" name="Shape 3"/>
          <p:cNvSpPr/>
          <p:nvPr/>
        </p:nvSpPr>
        <p:spPr>
          <a:xfrm>
            <a:off x="2697480" y="3520440"/>
            <a:ext cx="598932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2971800" y="3520440"/>
            <a:ext cx="544068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8" name="Shape 5"/>
          <p:cNvSpPr/>
          <p:nvPr/>
        </p:nvSpPr>
        <p:spPr>
          <a:xfrm>
            <a:off x="457200" y="1188720"/>
            <a:ext cx="2011680" cy="3200400"/>
          </a:xfrm>
          <a:prstGeom prst="roundRect">
            <a:avLst>
              <a:gd name="adj" fmla="val 5455"/>
            </a:avLst>
          </a:prstGeom>
          <a:solidFill>
            <a:schemeClr val="accent6"/>
          </a:solidFill>
          <a:ln w="12700">
            <a:solidFill>
              <a:srgbClr val="B9E6DE"/>
            </a:solidFill>
            <a:prstDash val="solid"/>
          </a:ln>
        </p:spPr>
      </p:sp>
      <p:sp>
        <p:nvSpPr>
          <p:cNvPr id="9" name="Text 6"/>
          <p:cNvSpPr txBox="1"/>
          <p:nvPr/>
        </p:nvSpPr>
        <p:spPr>
          <a:xfrm>
            <a:off x="502920" y="132588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accent2"/>
                </a:solidFill>
              </a:rPr>
              <a:t>סימולציה באתר</a:t>
            </a:r>
            <a:endParaRPr lang="he-IL" sz="1100" dirty="0"/>
          </a:p>
        </p:txBody>
      </p:sp>
      <p:sp>
        <p:nvSpPr>
          <p:cNvPr id="10" name="Text 7"/>
          <p:cNvSpPr txBox="1"/>
          <p:nvPr/>
        </p:nvSpPr>
        <p:spPr>
          <a:xfrm>
            <a:off x="502920" y="1600200"/>
            <a:ext cx="1920240" cy="365760"/>
          </a:xfrm>
          <a:prstGeom prst="rect">
            <a:avLst/>
          </a:prstGeom>
          <a:noFill/>
          <a:ln/>
        </p:spPr>
        <p:txBody>
          <a:bodyPr wrap="square" lIns="0" tIns="0" rIns="0" bIns="0" rtlCol="0" anchor="ctr"/>
          <a:lstStyle/>
          <a:p>
            <a:pPr rtl="1" algn="ctr" indent="0" marL="0">
              <a:buNone/>
            </a:pPr>
            <a:r>
              <a:rPr lang="he-IL" altLang="en-US" sz="1400" b="1" dirty="0">
                <a:solidFill>
                  <a:schemeClr val="tx1"/>
                </a:solidFill>
              </a:rPr>
              <a:t>זריקה</a:t>
            </a:r>
            <a:endParaRPr lang="he-IL" sz="1400" dirty="0"/>
          </a:p>
        </p:txBody>
      </p:sp>
      <p:pic>
        <p:nvPicPr>
          <p:cNvPr id="11" name="Image 1" descr="/home/claude/teacherkit/deck/qr-s4.png">    </p:cNvPr>
          <p:cNvPicPr>
            <a:picLocks noChangeAspect="1"/>
          </p:cNvPicPr>
          <p:nvPr/>
        </p:nvPicPr>
        <p:blipFill>
          <a:blip r:embed="rId2"/>
          <a:stretch>
            <a:fillRect/>
          </a:stretch>
        </p:blipFill>
        <p:spPr>
          <a:xfrm>
            <a:off x="868680" y="2103120"/>
            <a:ext cx="1188720" cy="1188720"/>
          </a:xfrm>
          <a:prstGeom prst="rect">
            <a:avLst/>
          </a:prstGeom>
        </p:spPr>
      </p:pic>
      <p:sp>
        <p:nvSpPr>
          <p:cNvPr id="12" name="Text 8"/>
          <p:cNvSpPr txBox="1"/>
          <p:nvPr/>
        </p:nvSpPr>
        <p:spPr>
          <a:xfrm>
            <a:off x="548640" y="3474720"/>
            <a:ext cx="1828800" cy="548640"/>
          </a:xfrm>
          <a:prstGeom prst="rect">
            <a:avLst/>
          </a:prstGeom>
          <a:noFill/>
          <a:ln/>
        </p:spPr>
        <p:txBody>
          <a:bodyPr wrap="square" lIns="0" tIns="0" rIns="0" bIns="0" rtlCol="0" anchor="ctr"/>
          <a:lstStyle/>
          <a:p>
            <a:pPr rtl="1" algn="ctr" indent="0" marL="0">
              <a:buNone/>
            </a:pPr>
            <a:r>
              <a:rPr lang="he-IL" altLang="en-US" sz="1000" dirty="0">
                <a:solidFill>
                  <a:srgbClr val="575250"/>
                </a:solidFill>
              </a:rPr>
              <a:t>אפשר להקרין במקום ההדגמה או אחריה</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מציבים גובה בס״מ במקום במטר.</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למה בונים סכרים גבוהים ככל האפשר?</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מה אנרגיית הגובה של גוף של 2 ק״ג בגובה 5 מטר?</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מכפילים את הגובה. פי כמה גדלה אנרגיית הגובה?</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לספר בגובה 1.5 מטר יש אנרגיית גובה של 30 ג׳אול. מה המסה שלו?</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2</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אנרגיית תנועה</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מהי אנרגיית תנועה</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בעזרת אנרגיה = ½ × מסה × מהירות בריבוע</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אנרגיית תנועה: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לכל גוף נע יש אנרגיית תנועה.</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המהירות בריבוע: מהירות כפולה נותנת אנרגיה פי 4.</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בנפילה, אנרגיית הגובה הופכת לאנרגיית תנועה.</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2651760" y="1188720"/>
            <a:ext cx="502920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מגלגלים כדור במורד מדרון מגבהים שונים, ובודקים כמה רחוק הוא מזיז קופסה.</a:t>
            </a:r>
            <a:endParaRPr lang="he-IL" sz="2200" dirty="0"/>
          </a:p>
        </p:txBody>
      </p:sp>
      <p:sp>
        <p:nvSpPr>
          <p:cNvPr id="6" name="Shape 3"/>
          <p:cNvSpPr/>
          <p:nvPr/>
        </p:nvSpPr>
        <p:spPr>
          <a:xfrm>
            <a:off x="2697480" y="3520440"/>
            <a:ext cx="598932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2971800" y="3520440"/>
            <a:ext cx="544068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8" name="Shape 5"/>
          <p:cNvSpPr/>
          <p:nvPr/>
        </p:nvSpPr>
        <p:spPr>
          <a:xfrm>
            <a:off x="457200" y="1188720"/>
            <a:ext cx="2011680" cy="3200400"/>
          </a:xfrm>
          <a:prstGeom prst="roundRect">
            <a:avLst>
              <a:gd name="adj" fmla="val 5455"/>
            </a:avLst>
          </a:prstGeom>
          <a:solidFill>
            <a:schemeClr val="accent6"/>
          </a:solidFill>
          <a:ln w="12700">
            <a:solidFill>
              <a:srgbClr val="B9E6DE"/>
            </a:solidFill>
            <a:prstDash val="solid"/>
          </a:ln>
        </p:spPr>
      </p:sp>
      <p:sp>
        <p:nvSpPr>
          <p:cNvPr id="9" name="Text 6"/>
          <p:cNvSpPr txBox="1"/>
          <p:nvPr/>
        </p:nvSpPr>
        <p:spPr>
          <a:xfrm>
            <a:off x="502920" y="132588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accent2"/>
                </a:solidFill>
              </a:rPr>
              <a:t>סימולציה באתר</a:t>
            </a:r>
            <a:endParaRPr lang="he-IL" sz="1100" dirty="0"/>
          </a:p>
        </p:txBody>
      </p:sp>
      <p:sp>
        <p:nvSpPr>
          <p:cNvPr id="10" name="Text 7"/>
          <p:cNvSpPr txBox="1"/>
          <p:nvPr/>
        </p:nvSpPr>
        <p:spPr>
          <a:xfrm>
            <a:off x="502920" y="1600200"/>
            <a:ext cx="1920240" cy="365760"/>
          </a:xfrm>
          <a:prstGeom prst="rect">
            <a:avLst/>
          </a:prstGeom>
          <a:noFill/>
          <a:ln/>
        </p:spPr>
        <p:txBody>
          <a:bodyPr wrap="square" lIns="0" tIns="0" rIns="0" bIns="0" rtlCol="0" anchor="ctr"/>
          <a:lstStyle/>
          <a:p>
            <a:pPr rtl="1" algn="ctr" indent="0" marL="0">
              <a:buNone/>
            </a:pPr>
            <a:r>
              <a:rPr lang="he-IL" altLang="en-US" sz="1400" b="1" dirty="0">
                <a:solidFill>
                  <a:schemeClr val="tx1"/>
                </a:solidFill>
              </a:rPr>
              <a:t>התנגשויות</a:t>
            </a:r>
            <a:endParaRPr lang="he-IL" sz="1400" dirty="0"/>
          </a:p>
        </p:txBody>
      </p:sp>
      <p:pic>
        <p:nvPicPr>
          <p:cNvPr id="11" name="Image 1" descr="/home/claude/teacherkit/deck/qr-s5.png">    </p:cNvPr>
          <p:cNvPicPr>
            <a:picLocks noChangeAspect="1"/>
          </p:cNvPicPr>
          <p:nvPr/>
        </p:nvPicPr>
        <p:blipFill>
          <a:blip r:embed="rId2"/>
          <a:stretch>
            <a:fillRect/>
          </a:stretch>
        </p:blipFill>
        <p:spPr>
          <a:xfrm>
            <a:off x="868680" y="2103120"/>
            <a:ext cx="1188720" cy="1188720"/>
          </a:xfrm>
          <a:prstGeom prst="rect">
            <a:avLst/>
          </a:prstGeom>
        </p:spPr>
      </p:pic>
      <p:sp>
        <p:nvSpPr>
          <p:cNvPr id="12" name="Text 8"/>
          <p:cNvSpPr txBox="1"/>
          <p:nvPr/>
        </p:nvSpPr>
        <p:spPr>
          <a:xfrm>
            <a:off x="548640" y="3474720"/>
            <a:ext cx="1828800" cy="548640"/>
          </a:xfrm>
          <a:prstGeom prst="rect">
            <a:avLst/>
          </a:prstGeom>
          <a:noFill/>
          <a:ln/>
        </p:spPr>
        <p:txBody>
          <a:bodyPr wrap="square" lIns="0" tIns="0" rIns="0" bIns="0" rtlCol="0" anchor="ctr"/>
          <a:lstStyle/>
          <a:p>
            <a:pPr rtl="1" algn="ctr" indent="0" marL="0">
              <a:buNone/>
            </a:pPr>
            <a:r>
              <a:rPr lang="he-IL" altLang="en-US" sz="1000" dirty="0">
                <a:solidFill>
                  <a:srgbClr val="575250"/>
                </a:solidFill>
              </a:rPr>
              <a:t>אפשר להקרין במקום ההדגמה או אחריה</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שוכחים את הריבוע ואת החצי.</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למה מרחק הבלימה גדל פי 4 כשנוסעים במהירות כפולה?</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כדור של 0.5 ק״ג נע ב־4 מטר לשנייה. מה אנרגיית התנועה שלו?</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מכפילים את המהירות. פי כמה גדלה אנרגיית התנועה?</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לגוף של 2 ק״ג יש אנרגיית תנועה של 100 ג׳אול. מה המהירות שלו?</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3</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אנרגיה חשמלית</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הספק ואנרגיה חשמלית</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צריכה בקוט״ש</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אנרגיה חשמלית: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הספק = מתח × זרם, ונמדד בוואט.</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אנרגיה = הספק × זמן. בחשבון החשמל: קילוואט × שעות = קוט״ש.</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מכשירים ממירים אנרגיה חשמלית לאנרגיות אחרות: אור, חום, תנועה.</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2651760" y="1188720"/>
            <a:ext cx="502920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קוראים את מדבקת ההספק על מכשירים בכיתה ומחשבים כמה עולה להפעיל אותם שעה.</a:t>
            </a:r>
            <a:endParaRPr lang="he-IL" sz="2200" dirty="0"/>
          </a:p>
        </p:txBody>
      </p:sp>
      <p:sp>
        <p:nvSpPr>
          <p:cNvPr id="6" name="Shape 3"/>
          <p:cNvSpPr/>
          <p:nvPr/>
        </p:nvSpPr>
        <p:spPr>
          <a:xfrm>
            <a:off x="2697480" y="3520440"/>
            <a:ext cx="598932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2971800" y="3520440"/>
            <a:ext cx="544068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8" name="Shape 5"/>
          <p:cNvSpPr/>
          <p:nvPr/>
        </p:nvSpPr>
        <p:spPr>
          <a:xfrm>
            <a:off x="457200" y="1188720"/>
            <a:ext cx="2011680" cy="3200400"/>
          </a:xfrm>
          <a:prstGeom prst="roundRect">
            <a:avLst>
              <a:gd name="adj" fmla="val 5455"/>
            </a:avLst>
          </a:prstGeom>
          <a:solidFill>
            <a:schemeClr val="accent6"/>
          </a:solidFill>
          <a:ln w="12700">
            <a:solidFill>
              <a:srgbClr val="B9E6DE"/>
            </a:solidFill>
            <a:prstDash val="solid"/>
          </a:ln>
        </p:spPr>
      </p:sp>
      <p:sp>
        <p:nvSpPr>
          <p:cNvPr id="9" name="Text 6"/>
          <p:cNvSpPr txBox="1"/>
          <p:nvPr/>
        </p:nvSpPr>
        <p:spPr>
          <a:xfrm>
            <a:off x="502920" y="132588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accent2"/>
                </a:solidFill>
              </a:rPr>
              <a:t>סימולציה באתר</a:t>
            </a:r>
            <a:endParaRPr lang="he-IL" sz="1100" dirty="0"/>
          </a:p>
        </p:txBody>
      </p:sp>
      <p:sp>
        <p:nvSpPr>
          <p:cNvPr id="10" name="Text 7"/>
          <p:cNvSpPr txBox="1"/>
          <p:nvPr/>
        </p:nvSpPr>
        <p:spPr>
          <a:xfrm>
            <a:off x="502920" y="1600200"/>
            <a:ext cx="1920240" cy="365760"/>
          </a:xfrm>
          <a:prstGeom prst="rect">
            <a:avLst/>
          </a:prstGeom>
          <a:noFill/>
          <a:ln/>
        </p:spPr>
        <p:txBody>
          <a:bodyPr wrap="square" lIns="0" tIns="0" rIns="0" bIns="0" rtlCol="0" anchor="ctr"/>
          <a:lstStyle/>
          <a:p>
            <a:pPr rtl="1" algn="ctr" indent="0" marL="0">
              <a:buNone/>
            </a:pPr>
            <a:r>
              <a:rPr lang="he-IL" altLang="en-US" sz="1400" b="1" dirty="0">
                <a:solidFill>
                  <a:schemeClr val="tx1"/>
                </a:solidFill>
              </a:rPr>
              <a:t>מעגל חשמלי עם נורות</a:t>
            </a:r>
            <a:endParaRPr lang="he-IL" sz="1400" dirty="0"/>
          </a:p>
        </p:txBody>
      </p:sp>
      <p:pic>
        <p:nvPicPr>
          <p:cNvPr id="11" name="Image 1" descr="/home/claude/teacherkit/deck/qr-s6.png">    </p:cNvPr>
          <p:cNvPicPr>
            <a:picLocks noChangeAspect="1"/>
          </p:cNvPicPr>
          <p:nvPr/>
        </p:nvPicPr>
        <p:blipFill>
          <a:blip r:embed="rId2"/>
          <a:stretch>
            <a:fillRect/>
          </a:stretch>
        </p:blipFill>
        <p:spPr>
          <a:xfrm>
            <a:off x="868680" y="2103120"/>
            <a:ext cx="1188720" cy="1188720"/>
          </a:xfrm>
          <a:prstGeom prst="rect">
            <a:avLst/>
          </a:prstGeom>
        </p:spPr>
      </p:pic>
      <p:sp>
        <p:nvSpPr>
          <p:cNvPr id="12" name="Text 8"/>
          <p:cNvSpPr txBox="1"/>
          <p:nvPr/>
        </p:nvSpPr>
        <p:spPr>
          <a:xfrm>
            <a:off x="548640" y="3474720"/>
            <a:ext cx="1828800" cy="548640"/>
          </a:xfrm>
          <a:prstGeom prst="rect">
            <a:avLst/>
          </a:prstGeom>
          <a:noFill/>
          <a:ln/>
        </p:spPr>
        <p:txBody>
          <a:bodyPr wrap="square" lIns="0" tIns="0" rIns="0" bIns="0" rtlCol="0" anchor="ctr"/>
          <a:lstStyle/>
          <a:p>
            <a:pPr rtl="1" algn="ctr" indent="0" marL="0">
              <a:buNone/>
            </a:pPr>
            <a:r>
              <a:rPr lang="he-IL" altLang="en-US" sz="1000" dirty="0">
                <a:solidFill>
                  <a:srgbClr val="575250"/>
                </a:solidFill>
              </a:rPr>
              <a:t>אפשר להקרין במקום ההדגמה או אחריה</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מכפילים ואט בשעות ושוכחים לחלק ב־1,000 כדי לקבל קוט״ש.</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מה חסכוני יותר: נורה של 60 ואט או נורת לד של 9 ואט, אם שתיהן נותנות אותו אור?</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מכשיר בהספק 2,000 ואט פועל 3 שעות. כמה קוט״ש הוא צרך?</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מנורה מחוברת למתח של 230 וולט, ועובר בה זרם של 0.5 אמפר. מה ההספק?</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איזו המרת אנרגיה קורית במנורה?</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4</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אנרגיית חום</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חום סגולי</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חום = מסה × חום סגולי × שינוי טמפרטורה</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אנרגיית חום: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חום סגולי אומר כמה ג׳אול צריך כדי לחמם ק״ג אחד במעלה אחת.</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למים חום סגולי גבוה מאוד: 4,200 ג׳אול לק״ג למעלה.</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חומר עם חום סגולי קטן מתחמם ומתקרר מהר.</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מחממים מסות שוות (למשל 100 גרם) של מים ושל שמן על אותה פלטה חשמלית, עד כ־60 מעלות בלבד, ומודדים טמפרטורה כל דקה.</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מציבים את הטמפרטורה הסופית במקום את השינוי בטמפרטורה.</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למה בקיץ החול בחוף חם מאוד, והמים נשארים נעימים?</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כמה חום צריך כדי לחמם 2 ק״ג מים ב־10 מעלות? (חום סגולי של מים: 4,200 ג׳אול לק״ג למעלה)</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למה משתמשים במים כדי לקרר מנוע?</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מחממים ק״ג מים וק״ג ברזל באותה כמות חום. מה יתחמם יותר?</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5</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וקטורים</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להבחין בין גודל סקלרי לווקטורי</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לחבר וקטורים באותו כיוון, בכיוונים הפוכים ובניצב</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וקטורים: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לגודל וקטורי יש גודל וכיוון: כוח, מהירות, העתק.</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באותו כיוון מחברים, בכיוונים הפוכים מחסרים.</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בניצב משתמשים בפיתגורס: 3 ו־4 נותנים 5.</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שלושה דינמומטרים קשורים לטבעת אחת: שניים מושכים בניצב ב־3 ו־4 ניוטון, והשלישי, שמאזן אותם, מראה 5 ניוטון.</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מחברים וקטורים ניצבים כמו מספרים: 3 + 4 = 7.</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סירה שטה צפונה ב־4 מטר לשנייה, וזרם הנהר דוחף אותה מזרחה ב־3 מטר לשנייה. מה המהירות שלה ביחס לגדה, ולאן היא נעה?</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מה ההבדל בין גודל סקלרי לגודל וקטורי?</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כוחות של 3 ו־4 ניוטון פועלים באותו כיוון. מה הכוח השקול?</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אותם כוחות פועלים בכיוונים מאונכים. מה הכוח השקול?</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6</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העתק ותנועה</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להבחין בין דרך להעתק</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מהירות ותאוצה</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העתק ותנועה: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דרך היא כל המסלול. העתק הוא השינוי במקום, מנקודת ההתחלה לנקודת הסוף.</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תאוצה = שינוי מהירות ÷ זמן.</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במהירות קבועה: דרך = מהירות × זמן.</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2651760" y="1188720"/>
            <a:ext cx="502920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תלמיד הולך במסלול בכיתה וחוזר למקומו. הכיתה מחשבת דרך והעתק.</a:t>
            </a:r>
            <a:endParaRPr lang="he-IL" sz="2200" dirty="0"/>
          </a:p>
        </p:txBody>
      </p:sp>
      <p:sp>
        <p:nvSpPr>
          <p:cNvPr id="6" name="Shape 3"/>
          <p:cNvSpPr/>
          <p:nvPr/>
        </p:nvSpPr>
        <p:spPr>
          <a:xfrm>
            <a:off x="2697480" y="3520440"/>
            <a:ext cx="598932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2971800" y="3520440"/>
            <a:ext cx="544068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8" name="Shape 5"/>
          <p:cNvSpPr/>
          <p:nvPr/>
        </p:nvSpPr>
        <p:spPr>
          <a:xfrm>
            <a:off x="457200" y="1188720"/>
            <a:ext cx="2011680" cy="3200400"/>
          </a:xfrm>
          <a:prstGeom prst="roundRect">
            <a:avLst>
              <a:gd name="adj" fmla="val 5455"/>
            </a:avLst>
          </a:prstGeom>
          <a:solidFill>
            <a:schemeClr val="accent6"/>
          </a:solidFill>
          <a:ln w="12700">
            <a:solidFill>
              <a:srgbClr val="B9E6DE"/>
            </a:solidFill>
            <a:prstDash val="solid"/>
          </a:ln>
        </p:spPr>
      </p:sp>
      <p:sp>
        <p:nvSpPr>
          <p:cNvPr id="9" name="Text 6"/>
          <p:cNvSpPr txBox="1"/>
          <p:nvPr/>
        </p:nvSpPr>
        <p:spPr>
          <a:xfrm>
            <a:off x="502920" y="132588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accent2"/>
                </a:solidFill>
              </a:rPr>
              <a:t>סימולציה באתר</a:t>
            </a:r>
            <a:endParaRPr lang="he-IL" sz="1100" dirty="0"/>
          </a:p>
        </p:txBody>
      </p:sp>
      <p:sp>
        <p:nvSpPr>
          <p:cNvPr id="10" name="Text 7"/>
          <p:cNvSpPr txBox="1"/>
          <p:nvPr/>
        </p:nvSpPr>
        <p:spPr>
          <a:xfrm>
            <a:off x="502920" y="1600200"/>
            <a:ext cx="1920240" cy="365760"/>
          </a:xfrm>
          <a:prstGeom prst="rect">
            <a:avLst/>
          </a:prstGeom>
          <a:noFill/>
          <a:ln/>
        </p:spPr>
        <p:txBody>
          <a:bodyPr wrap="square" lIns="0" tIns="0" rIns="0" bIns="0" rtlCol="0" anchor="ctr"/>
          <a:lstStyle/>
          <a:p>
            <a:pPr rtl="1" algn="ctr" indent="0" marL="0">
              <a:buNone/>
            </a:pPr>
            <a:r>
              <a:rPr lang="he-IL" altLang="en-US" sz="1400" b="1" dirty="0">
                <a:solidFill>
                  <a:schemeClr val="tx1"/>
                </a:solidFill>
              </a:rPr>
              <a:t>גרפים של תנועה</a:t>
            </a:r>
            <a:endParaRPr lang="he-IL" sz="1400" dirty="0"/>
          </a:p>
        </p:txBody>
      </p:sp>
      <p:pic>
        <p:nvPicPr>
          <p:cNvPr id="11" name="Image 1" descr="/home/claude/teacherkit/deck/qr-s0.png">    </p:cNvPr>
          <p:cNvPicPr>
            <a:picLocks noChangeAspect="1"/>
          </p:cNvPicPr>
          <p:nvPr/>
        </p:nvPicPr>
        <p:blipFill>
          <a:blip r:embed="rId2"/>
          <a:stretch>
            <a:fillRect/>
          </a:stretch>
        </p:blipFill>
        <p:spPr>
          <a:xfrm>
            <a:off x="868680" y="2103120"/>
            <a:ext cx="1188720" cy="1188720"/>
          </a:xfrm>
          <a:prstGeom prst="rect">
            <a:avLst/>
          </a:prstGeom>
        </p:spPr>
      </p:pic>
      <p:sp>
        <p:nvSpPr>
          <p:cNvPr id="12" name="Text 8"/>
          <p:cNvSpPr txBox="1"/>
          <p:nvPr/>
        </p:nvSpPr>
        <p:spPr>
          <a:xfrm>
            <a:off x="548640" y="3474720"/>
            <a:ext cx="1828800" cy="548640"/>
          </a:xfrm>
          <a:prstGeom prst="rect">
            <a:avLst/>
          </a:prstGeom>
          <a:noFill/>
          <a:ln/>
        </p:spPr>
        <p:txBody>
          <a:bodyPr wrap="square" lIns="0" tIns="0" rIns="0" bIns="0" rtlCol="0" anchor="ctr"/>
          <a:lstStyle/>
          <a:p>
            <a:pPr rtl="1" algn="ctr" indent="0" marL="0">
              <a:buNone/>
            </a:pPr>
            <a:r>
              <a:rPr lang="he-IL" altLang="en-US" sz="1000" dirty="0">
                <a:solidFill>
                  <a:srgbClr val="575250"/>
                </a:solidFill>
              </a:rPr>
              <a:t>אפשר להקרין במקום ההדגמה או אחריה</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שהעתק ודרך הם תמיד אותו דבר.</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רץ סיים הקפה של 400 מטר במסלול. מה ההעתק שלו?</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ילד הלך 3 מטר מזרחה ו־3 מטר בחזרה מערבה. מה הדרך ומה ההעתק?</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מכונית האיצה מעמידה ל־20 מטר לשנייה ב־5 שניות. מה התאוצה?</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גוף נע במהירות קבועה של 10 מטר לשנייה במשך 6 שניות. כמה מטר הוא עבר?</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7</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תנועה אנכית</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לתאר נפילה חופשית וזריקה כלפי מעלה</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מהירות וגובה בעזרת g = 10</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תנועה אנכית: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בלי התנגדות אוויר, כל הגופים נופלים באותה תאוצה: 10 מטר לשנייה בריבוע.</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בכל שנייה המהירות משתנה ב־10 מטר לשנייה.</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בנקודה הגבוהה המהירות אפס, אבל התאוצה עדיין 10 כלפי מטה.</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2651760" y="1188720"/>
            <a:ext cx="502920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מפילים בו־זמנית דף מקומט ודף שטוח, ואחר כך ספר ודף שמונח עליו.</a:t>
            </a:r>
            <a:endParaRPr lang="he-IL" sz="2200" dirty="0"/>
          </a:p>
        </p:txBody>
      </p:sp>
      <p:sp>
        <p:nvSpPr>
          <p:cNvPr id="6" name="Shape 3"/>
          <p:cNvSpPr/>
          <p:nvPr/>
        </p:nvSpPr>
        <p:spPr>
          <a:xfrm>
            <a:off x="2697480" y="3520440"/>
            <a:ext cx="598932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2971800" y="3520440"/>
            <a:ext cx="544068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8" name="Shape 5"/>
          <p:cNvSpPr/>
          <p:nvPr/>
        </p:nvSpPr>
        <p:spPr>
          <a:xfrm>
            <a:off x="457200" y="1188720"/>
            <a:ext cx="2011680" cy="3200400"/>
          </a:xfrm>
          <a:prstGeom prst="roundRect">
            <a:avLst>
              <a:gd name="adj" fmla="val 5455"/>
            </a:avLst>
          </a:prstGeom>
          <a:solidFill>
            <a:schemeClr val="accent6"/>
          </a:solidFill>
          <a:ln w="12700">
            <a:solidFill>
              <a:srgbClr val="B9E6DE"/>
            </a:solidFill>
            <a:prstDash val="solid"/>
          </a:ln>
        </p:spPr>
      </p:sp>
      <p:sp>
        <p:nvSpPr>
          <p:cNvPr id="9" name="Text 6"/>
          <p:cNvSpPr txBox="1"/>
          <p:nvPr/>
        </p:nvSpPr>
        <p:spPr>
          <a:xfrm>
            <a:off x="502920" y="132588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accent2"/>
                </a:solidFill>
              </a:rPr>
              <a:t>סימולציה באתר</a:t>
            </a:r>
            <a:endParaRPr lang="he-IL" sz="1100" dirty="0"/>
          </a:p>
        </p:txBody>
      </p:sp>
      <p:sp>
        <p:nvSpPr>
          <p:cNvPr id="10" name="Text 7"/>
          <p:cNvSpPr txBox="1"/>
          <p:nvPr/>
        </p:nvSpPr>
        <p:spPr>
          <a:xfrm>
            <a:off x="502920" y="1600200"/>
            <a:ext cx="1920240" cy="365760"/>
          </a:xfrm>
          <a:prstGeom prst="rect">
            <a:avLst/>
          </a:prstGeom>
          <a:noFill/>
          <a:ln/>
        </p:spPr>
        <p:txBody>
          <a:bodyPr wrap="square" lIns="0" tIns="0" rIns="0" bIns="0" rtlCol="0" anchor="ctr"/>
          <a:lstStyle/>
          <a:p>
            <a:pPr rtl="1" algn="ctr" indent="0" marL="0">
              <a:buNone/>
            </a:pPr>
            <a:r>
              <a:rPr lang="he-IL" altLang="en-US" sz="1400" b="1" dirty="0">
                <a:solidFill>
                  <a:schemeClr val="tx1"/>
                </a:solidFill>
              </a:rPr>
              <a:t>זריקה</a:t>
            </a:r>
            <a:endParaRPr lang="he-IL" sz="1400" dirty="0"/>
          </a:p>
        </p:txBody>
      </p:sp>
      <p:pic>
        <p:nvPicPr>
          <p:cNvPr id="11" name="Image 1" descr="/home/claude/teacherkit/deck/qr-s4.png">    </p:cNvPr>
          <p:cNvPicPr>
            <a:picLocks noChangeAspect="1"/>
          </p:cNvPicPr>
          <p:nvPr/>
        </p:nvPicPr>
        <p:blipFill>
          <a:blip r:embed="rId2"/>
          <a:stretch>
            <a:fillRect/>
          </a:stretch>
        </p:blipFill>
        <p:spPr>
          <a:xfrm>
            <a:off x="868680" y="2103120"/>
            <a:ext cx="1188720" cy="1188720"/>
          </a:xfrm>
          <a:prstGeom prst="rect">
            <a:avLst/>
          </a:prstGeom>
        </p:spPr>
      </p:pic>
      <p:sp>
        <p:nvSpPr>
          <p:cNvPr id="12" name="Text 8"/>
          <p:cNvSpPr txBox="1"/>
          <p:nvPr/>
        </p:nvSpPr>
        <p:spPr>
          <a:xfrm>
            <a:off x="548640" y="3474720"/>
            <a:ext cx="1828800" cy="548640"/>
          </a:xfrm>
          <a:prstGeom prst="rect">
            <a:avLst/>
          </a:prstGeom>
          <a:noFill/>
          <a:ln/>
        </p:spPr>
        <p:txBody>
          <a:bodyPr wrap="square" lIns="0" tIns="0" rIns="0" bIns="0" rtlCol="0" anchor="ctr"/>
          <a:lstStyle/>
          <a:p>
            <a:pPr rtl="1" algn="ctr" indent="0" marL="0">
              <a:buNone/>
            </a:pPr>
            <a:r>
              <a:rPr lang="he-IL" altLang="en-US" sz="1000" dirty="0">
                <a:solidFill>
                  <a:srgbClr val="575250"/>
                </a:solidFill>
              </a:rPr>
              <a:t>אפשר להקרין במקום ההדגמה או אחריה</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שבנקודה הגבוהה גם התאוצה אפס.</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אם מפילים כדור מגג ובאותו רגע זורקים כדור אחר אופקית, מי נוחת ראשון?</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אבן נופלת ממנוחה. מה המהירות שלה אחרי 2 שניות?</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כמה מטר האבן נפלה ב־2 השניות האלה?</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כדור נזרק למעלה ב־15 מטר לשנייה. אחרי כמה זמן הוא מגיע לנקודה הגבוהה ביותר?</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8</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כוח</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כוח שקול</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מתי גוף בשיווי משקל</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כוח: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כוח שקול הוא הסכום הווקטורי של כל הכוחות.</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כוח שקול אפס: הגוף עומד או נע במהירות קבועה.</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על גוף שמונח על משטח אופקי פועלים משקל וכוח נורמלי, שמבטלים זה את זה. שימו לב: הם לא זוג כוחות של אינטראקציה, כי שניהם פועלים על אותו גוף.</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2651760" y="1188720"/>
            <a:ext cx="502920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גוררים ארגז עם דינמומטר: פעם בהתחלת התנועה ופעם במהירות קבועה, ומשווים את הקריאה.</a:t>
            </a:r>
            <a:endParaRPr lang="he-IL" sz="2200" dirty="0"/>
          </a:p>
        </p:txBody>
      </p:sp>
      <p:sp>
        <p:nvSpPr>
          <p:cNvPr id="6" name="Shape 3"/>
          <p:cNvSpPr/>
          <p:nvPr/>
        </p:nvSpPr>
        <p:spPr>
          <a:xfrm>
            <a:off x="2697480" y="3520440"/>
            <a:ext cx="598932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2971800" y="3520440"/>
            <a:ext cx="544068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8" name="Shape 5"/>
          <p:cNvSpPr/>
          <p:nvPr/>
        </p:nvSpPr>
        <p:spPr>
          <a:xfrm>
            <a:off x="457200" y="1188720"/>
            <a:ext cx="2011680" cy="3200400"/>
          </a:xfrm>
          <a:prstGeom prst="roundRect">
            <a:avLst>
              <a:gd name="adj" fmla="val 5455"/>
            </a:avLst>
          </a:prstGeom>
          <a:solidFill>
            <a:schemeClr val="accent6"/>
          </a:solidFill>
          <a:ln w="12700">
            <a:solidFill>
              <a:srgbClr val="B9E6DE"/>
            </a:solidFill>
            <a:prstDash val="solid"/>
          </a:ln>
        </p:spPr>
      </p:sp>
      <p:sp>
        <p:nvSpPr>
          <p:cNvPr id="9" name="Text 6"/>
          <p:cNvSpPr txBox="1"/>
          <p:nvPr/>
        </p:nvSpPr>
        <p:spPr>
          <a:xfrm>
            <a:off x="502920" y="132588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accent2"/>
                </a:solidFill>
              </a:rPr>
              <a:t>סימולציה באתר</a:t>
            </a:r>
            <a:endParaRPr lang="he-IL" sz="1100" dirty="0"/>
          </a:p>
        </p:txBody>
      </p:sp>
      <p:sp>
        <p:nvSpPr>
          <p:cNvPr id="10" name="Text 7"/>
          <p:cNvSpPr txBox="1"/>
          <p:nvPr/>
        </p:nvSpPr>
        <p:spPr>
          <a:xfrm>
            <a:off x="502920" y="1600200"/>
            <a:ext cx="1920240" cy="365760"/>
          </a:xfrm>
          <a:prstGeom prst="rect">
            <a:avLst/>
          </a:prstGeom>
          <a:noFill/>
          <a:ln/>
        </p:spPr>
        <p:txBody>
          <a:bodyPr wrap="square" lIns="0" tIns="0" rIns="0" bIns="0" rtlCol="0" anchor="ctr"/>
          <a:lstStyle/>
          <a:p>
            <a:pPr rtl="1" algn="ctr" indent="0" marL="0">
              <a:buNone/>
            </a:pPr>
            <a:r>
              <a:rPr lang="he-IL" altLang="en-US" sz="1400" b="1" dirty="0">
                <a:solidFill>
                  <a:schemeClr val="tx1"/>
                </a:solidFill>
              </a:rPr>
              <a:t>מישור משופע</a:t>
            </a:r>
            <a:endParaRPr lang="he-IL" sz="1400" dirty="0"/>
          </a:p>
        </p:txBody>
      </p:sp>
      <p:pic>
        <p:nvPicPr>
          <p:cNvPr id="11" name="Image 1" descr="/home/claude/teacherkit/deck/qr-s2.png">    </p:cNvPr>
          <p:cNvPicPr>
            <a:picLocks noChangeAspect="1"/>
          </p:cNvPicPr>
          <p:nvPr/>
        </p:nvPicPr>
        <p:blipFill>
          <a:blip r:embed="rId2"/>
          <a:stretch>
            <a:fillRect/>
          </a:stretch>
        </p:blipFill>
        <p:spPr>
          <a:xfrm>
            <a:off x="868680" y="2103120"/>
            <a:ext cx="1188720" cy="1188720"/>
          </a:xfrm>
          <a:prstGeom prst="rect">
            <a:avLst/>
          </a:prstGeom>
        </p:spPr>
      </p:pic>
      <p:sp>
        <p:nvSpPr>
          <p:cNvPr id="12" name="Text 8"/>
          <p:cNvSpPr txBox="1"/>
          <p:nvPr/>
        </p:nvSpPr>
        <p:spPr>
          <a:xfrm>
            <a:off x="548640" y="3474720"/>
            <a:ext cx="1828800" cy="548640"/>
          </a:xfrm>
          <a:prstGeom prst="rect">
            <a:avLst/>
          </a:prstGeom>
          <a:noFill/>
          <a:ln/>
        </p:spPr>
        <p:txBody>
          <a:bodyPr wrap="square" lIns="0" tIns="0" rIns="0" bIns="0" rtlCol="0" anchor="ctr"/>
          <a:lstStyle/>
          <a:p>
            <a:pPr rtl="1" algn="ctr" indent="0" marL="0">
              <a:buNone/>
            </a:pPr>
            <a:r>
              <a:rPr lang="he-IL" altLang="en-US" sz="1000" dirty="0">
                <a:solidFill>
                  <a:srgbClr val="575250"/>
                </a:solidFill>
              </a:rPr>
              <a:t>אפשר להקרין במקום ההדגמה או אחריה</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שוכחים את כוח החיכוך או את הכוח הנורמלי בשרטוט הכוחות.</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למה צנחן מגיע למהירות קבועה למרות שהמשקל שלו לא משתנה?</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גוררים ארגז אופקית בכוח של 50 ניוטון, וכוח החיכוך הוא 20 ניוטון. מה הכוח השקול?</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גוף נע במהירות קבועה. מה הכוח השקול עליו?</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ארגז של 10 ק״ג מונח על הרצפה. מה הכוח הנורמלי?</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9</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תנועה מעגלית</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שבתנועה מעגלית יש תאוצה</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תאוצה צנטריפטלית = מהירות בריבוע ÷ רדיוס</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תנועה מעגלית: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גם במהירות קבועה בגודלה הכיוון משתנה, ולכן יש תאוצה.</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התאוצה מכוונת אל מרכז המעגל.</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אם הכוח לכיוון המרכז נעלם, הגוף ממשיך בקו ישר במשיק.</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מגלגלים גולה בתוך צלחת חד־פעמית שחתכו ממנה פלח, ורואים שהיא יוצאת בקו ישר במשיק. את הדלי עם המים מסובבים רק בחצר, בשטח פנוי.</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שיש כוח שזורק את הגוף החוצה מהמעגל.</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למה בכביש מעגלי עושים שיפוע כלפי פנים?</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בתנועה מעגלית קצובה, לאן מכוונת התאוצה?</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גוף נע במעגל ברדיוס 2 מטר, במהירות 4 מטר לשנייה. מה התאוצה הצנטריפטלית?</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החוט של כדור שמסתובב נקרע. לאן יעוף הכדור?</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47</a:t>
            </a:fld>
            <a:endParaRPr lang="en-US"/>
          </a:p>
        </p:txBody>
      </p:sp>
    </p:spTree>
  </p:cSld>
  <p:clrMapOvr>
    <a:masterClrMapping/>
  </p:clrMapOvr>
</p:sld>
</file>

<file path=ppt/theme/theme1.xml><?xml version="1.0" encoding="utf-8"?>
<a:theme xmlns:a="http://schemas.openxmlformats.org/drawingml/2006/main" name="Fizix">
  <a:themeElements>
    <a:clrScheme name="Fizix">
      <a:dk1>
        <a:srgbClr val="1E1810"/>
      </a:dk1>
      <a:lt1>
        <a:srgbClr val="FFFFFF"/>
      </a:lt1>
      <a:dk2>
        <a:srgbClr val="3B404C"/>
      </a:dk2>
      <a:lt2>
        <a:srgbClr val="FFF4EC"/>
      </a:lt2>
      <a:accent1>
        <a:srgbClr val="C2410C"/>
      </a:accent1>
      <a:accent2>
        <a:srgbClr val="1E9E8A"/>
      </a:accent2>
      <a:accent3>
        <a:srgbClr val="F0731F"/>
      </a:accent3>
      <a:accent4>
        <a:srgbClr val="7DE0CF"/>
      </a:accent4>
      <a:accent5>
        <a:srgbClr val="FFF1E8"/>
      </a:accent5>
      <a:accent6>
        <a:srgbClr val="E8F7F4"/>
      </a:accent6>
      <a:hlink>
        <a:srgbClr val="C2410C"/>
      </a:hlink>
      <a:folHlink>
        <a:srgbClr val="9A3412"/>
      </a:folHlink>
    </a:clrScheme>
    <a:fontScheme name="Fizix">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fizix.co.il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מצגות לשיעור בפיזיקה, כיתה ט׳</dc:title>
  <dc:subject>PptxGenJS Presentation</dc:subject>
  <dc:creator>פיזיקס</dc:creator>
  <cp:lastModifiedBy>פיזיקס</cp:lastModifiedBy>
  <cp:revision>1</cp:revision>
  <dcterms:created xsi:type="dcterms:W3CDTF">2026-10-21T20:13:21Z</dcterms:created>
  <dcterms:modified xsi:type="dcterms:W3CDTF">2026-10-21T20:13:21Z</dcterms:modified>
</cp:coreProperties>
</file>