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notesMasterIdLst>
    <p:notesMasterId r:id="rId5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המפץ הגדול ומבנה היקום" id="{5ae4906f-27ad-1c28-fe84-ad82cb8c9859}">
          <p14:sldIdLst>
            <p14:sldId id="258"/>
            <p14:sldId id="259"/>
            <p14:sldId id="260"/>
            <p14:sldId id="261"/>
            <p14:sldId id="262"/>
          </p14:sldIdLst>
        </p14:section>
        <p14:section name="2. מרחקים ביקום" id="{7dc55a2e-69bb-a3c2-b729-502eb27bdaa2}">
          <p14:sldIdLst>
            <p14:sldId id="263"/>
            <p14:sldId id="264"/>
            <p14:sldId id="265"/>
            <p14:sldId id="266"/>
            <p14:sldId id="267"/>
          </p14:sldIdLst>
        </p14:section>
        <p14:section name="3. אינטראקציה" id="{dee59494-60c6-1fb5-f6ef-9b3ab7d228d0}">
          <p14:sldIdLst>
            <p14:sldId id="268"/>
            <p14:sldId id="269"/>
            <p14:sldId id="270"/>
            <p14:sldId id="271"/>
            <p14:sldId id="272"/>
          </p14:sldIdLst>
        </p14:section>
        <p14:section name="4. כוח המשיכה" id="{650bbdb5-8d65-c709-9850-0b3adedbf1a0}">
          <p14:sldIdLst>
            <p14:sldId id="273"/>
            <p14:sldId id="274"/>
            <p14:sldId id="275"/>
            <p14:sldId id="276"/>
            <p14:sldId id="277"/>
          </p14:sldIdLst>
        </p14:section>
        <p14:section name="5. קפיץ" id="{a0ee6192-033e-4ab5-1c80-f15dc2761176}">
          <p14:sldIdLst>
            <p14:sldId id="278"/>
            <p14:sldId id="279"/>
            <p14:sldId id="280"/>
            <p14:sldId id="281"/>
            <p14:sldId id="282"/>
          </p14:sldIdLst>
        </p14:section>
        <p14:section name="6. החוק השני של ניוטון" id="{f3e1be05-9a42-e6af-5761-8f1b5e7c3d65}">
          <p14:sldIdLst>
            <p14:sldId id="283"/>
            <p14:sldId id="284"/>
            <p14:sldId id="285"/>
            <p14:sldId id="286"/>
            <p14:sldId id="287"/>
          </p14:sldIdLst>
        </p14:section>
        <p14:section name="7. מנוף" id="{b968b911-41de-2317-09e9-46f88f07996f}">
          <p14:sldIdLst>
            <p14:sldId id="288"/>
            <p14:sldId id="289"/>
            <p14:sldId id="290"/>
            <p14:sldId id="291"/>
            <p14:sldId id="292"/>
          </p14:sldIdLst>
        </p14:section>
        <p14:section name="8. אלקטרוסטטיקה" id="{f4962c93-5bcd-6797-4339-366cc09ceb50}">
          <p14:sldIdLst>
            <p14:sldId id="293"/>
            <p14:sldId id="294"/>
            <p14:sldId id="295"/>
            <p14:sldId id="296"/>
            <p14:sldId id="297"/>
          </p14:sldIdLst>
        </p14:section>
        <p14:section name="9. מגנטיות" id="{bb66aac2-3512-6aa8-f424-6a4d83869738}">
          <p14:sldIdLst>
            <p14:sldId id="298"/>
            <p14:sldId id="299"/>
            <p14:sldId id="300"/>
            <p14:sldId id="301"/>
            <p14:sldId id="302"/>
          </p14:sldIdLst>
        </p14:section>
        <p14:section name="10. לחץ" id="{7bd30e7c-40f8-8f86-54d6-fda5e26234d9}">
          <p14:sldIdLst>
            <p14:sldId id="303"/>
            <p14:sldId id="304"/>
            <p14:sldId id="305"/>
            <p14:sldId id="306"/>
            <p14:sldId id="307"/>
          </p14:sldIdLst>
        </p14:section>
        <p14:section name="11. כוח עילוי" id="{920a066f-a5af-6088-a1d7-14c7476fa749}">
          <p14:sldIdLst>
            <p14:sldId id="308"/>
            <p14:sldId id="309"/>
            <p14:sldId id="310"/>
            <p14:sldId id="311"/>
            <p14:sldId id="31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6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מצגות מוכנות לכל נושא. כל נושא נפתח בשקף כהה, ואחריו הסבר, הדגמה, טעות נפוצה ושאלה למחשבה, וכרטיס יציאה. אפשר לערוך ולהתאים לכיתה. מערכי השיעור, כרטיסי היציאה ובוחן הפתיחה נמצאים בערכת המורה באתר fizix.co.il.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תוכן העניינים. בהצגה אפשר לקפוץ לשקף מסוים: מקלידים את מספר השקף ולוחצים 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ח׳ ואת הנושא "המפץ הגדול ומבנה היקום". הבוחן נפתח במסך מלא: רווח חושף את התשובה ועובר לשאלה הבאה, Esc יוצא.
מטרות השיעור:
• להכיר את מבנה היקום: כוכב לכת, מערכת שמש, גלקסיה
• להבין את רעיון המפץ הגדול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היקום נוצר לפני כ־13.8 מיליארד שנה, ומאז הוא מתפשט.
2. כוכב לכת מקיף כוכב. מערכת השמש היא השמש וכל מה שמקיף אותה. גלקסיה היא אוסף עצום של כוכבים, גז ואבק שהכבידה מחזיקה יחד.
3. הגלקסיה שלנו היא שביל החלב.</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מנפחים בלון שמצוירות עליו נקודות, ורואים איך כל הנקודות מתרחקות זו מזו, כמו גלקסיות ביקום שמתפשט.
אחרי ההדגמה: 10 דקות תרגול מהחוברת של כיתה ח׳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חושבים שהמפץ הגדול היה פיצוץ בנקודה מסוימת בתוך חלל ריק.
כדאי לשאול את הכיתה מי חשב כך, ולהראות בדוגמה למה זה לא נכון.
שאלה למחשבה: אם כמעט כל הגלקסיות הרחוקות מתרחקות מאיתנו, האם אנחנו במרכז היקום?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לפני כ־13.8 מיליארד שנה
2. כוכב לכת, מערכת שמש, גלקסיה
3. שביל החלב</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ח׳ ואת הנושא "מרחקים ביקום". הבוחן נפתח במסך מלא: רווח חושף את התשובה ועובר לשאלה הבאה, Esc יוצא.
מטרות השיעור:
• להבין מהי שנת אור
• להשוות סדרי גודל של מרחקים ביקום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שנת אור היא מרחק: הדרך שהאור עובר בשנה אחת.
2. האור מהשמש מגיע אלינו בכ־8 דקות, ומהירח בפחות משנייה וחצי.
3. המרחקים ביקום כל כך גדולים, שבק״מ המספרים לא נוחים.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מודל בקנה מידה: אם השמש היא כדור בגודל 10 ס״מ, כדור הארץ הוא גרגר של 1 מ״מ, במרחק של כ־11 מטר.
אחרי ההדגמה: 10 דקות תרגול מהחוברת של כיתה ח׳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חושבים ששנת אור היא יחידת זמן.
כדאי לשאול את הכיתה מי חשב כך, ולהראות בדוגמה למה זה לא נכון.
שאלה למחשבה: כשאנחנו מסתכלים על כוכב רחוק, למה אנחנו בעצם רואים את העבר?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של מרחק: הדרך שהאור עובר בשנה
2. כ־150 מיליון ק״מ
3. 480 שניות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ח׳ ואת הנושא "אינטראקציה". הבוחן נפתח במסך מלא: רווח חושף את התשובה ועובר לשאלה הבאה, Esc יוצא.
מטרות השיעור:
• להבין שכוח הוא תמיד חלק מאינטראקציה בין שני גופים
• להבחין בין אינטראקציה במגע לאינטראקציה מרחוק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כוח הוא פעולה של גוף אחד על גוף אחר, ותמיד יש פעולה הדדית.
2. שני הכוחות באינטראקציה שווים בגודלם והפוכים בכיוונם, ופועלים על גופים שונים.
3. במגע: דחיפה, משיכה, חיכוך. מרחוק: כבידה, מגנטיות, חשמל.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שני תלמידים יושבים על כיסאות עם גלגלים, ותלמיד אחד דוחף את השני בכפות הידיים. שניהם נעים לאחור, גם מי שדחף. (שטח פנוי, דחיפה עדינה.)
אחרי ההדגמה: 10 דקות תרגול מהחוברת של כיתה ח׳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חושבים שהגוף החזק או הכבד מפעיל כוח גדול יותר באינטראקציה.
כדאי לשאול את הכיתה מי חשב כך, ולהראות בדוגמה למה זה לא נכון.
שאלה למחשבה: כשאתם קופצים, אתם דוחפים את כדור הארץ. למה אנחנו לא מרגישים שהוא זז?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פעולה הדדית: כל אחד משני הגופים מפעיל כוח על השני
2. במגע: דחיפה או חיכוך. מרחוק: כבידה, מגנט או חשמל
3. 50 ניוטון, בכיוון ההפוך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ח׳ ואת הנושא "כוח המשיכה". הבוחן נפתח במסך מלא: רווח חושף את התשובה ועובר לשאלה הבאה, Esc יוצא.
מטרות השיעור:
• להבחין בין מסה למשקל
• לחשב משקל: משקל = מסה × 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מסה היא כמות החומר, ונמדדת בק״ג. משקל הוא כוח, ונמדד בניוטון.
2. על כדור הארץ, משקל = מסה × 10.
3. על הירח המסה לא משתנה, אבל המשקל קטן בערך פי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תולים משקולת של 100 גרם על דינמומטר, ורואים שהוא מראה 1 ניוטון ולא 100. הדינמומטר מודד ניוטונים, לא ק״ג.
אחרי ההדגמה: 10 דקות תרגול מהחוברת של כיתה ח׳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אומרים ״המשקל שלי 50 ק״ג״ ומתבלבלים בין מסה למשקל בתרגילים.
כדאי לשאול את הכיתה מי חשב כך, ולהראות בדוגמה למה זה לא נכון.
שאלה למחשבה: מה היה קורה למשקל שלכם אם הייתם עומדים על כוכב לכת עם כבידה כפולה?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60 ניוטון
2. המשקל. המסה נשארת אותו דבר
3. כלפי מטה, אל מרכז כדור הארץ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ח׳ ואת הנושא "קפיץ". הבוחן נפתח במסך מלא: רווח חושף את התשובה ועובר לשאלה הבאה, Esc יוצא.
מטרות השיעור:
• להבין את הקשר בין הכוח להתארכות הקפיץ
• להשתמש בנוסחה כוח = קבוע הקפיץ × התארכות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ככל שהכוח גדול יותר, הקפיץ מתארך יותר, ביחס ישר.
2. קבוע הקפיץ אומר כמה ניוטון צריך כדי למתוח את הקפיץ במטר אחד.
3. על העיקרון הזה עובד הדינמומטר.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תולים על קפיץ משקולות של 1, 2 ו־3 ניוטון, מודדים התארכות ומשרטטים גרף.
סימולציה באתר: קפיץ ותנועה הרמונית (fizix.co.il/סימולציית-קפיץ).
אחרי ההדגמה: 10 דקות תרגול מהחוברת של כיתה ח׳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מציבים את האורך הכולל של הקפיץ במקום את ההתארכות.
כדאי לשאול את הכיתה מי חשב כך, ולהראות בדוגמה למה זה לא נכון.
שאלה למחשבה: מה קורה אם מותחים קפיץ יותר מדי?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20 ניוטון
2. 10 ס״מ
3. דינמומטר (מד־כוח)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ח׳ ואת הנושא "החוק השני של ניוטון". הבוחן נפתח במסך מלא: רווח חושף את התשובה ועובר לשאלה הבאה, Esc יוצא.
מטרות השיעור:
• להבין את הקשר בין כוח, מסה ותאוצה
• לחשב בעזרת כוח = מסה × תאוצה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כוח שקול גורם לתאוצה: שינוי במהירות.
2. אותו כוח על מסה גדולה יותר: תאוצה קטנה יותר.
3. אם הכוח השקול אפס, אין תאוצה: הגוף עומד או נע במהירות קבועה.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דוחפים עגלה ריקה ועגלה עם ספרים באותו כוח (מושכים בגומייה שמתוחה תמיד לאותו אורך, או בדינמומטר), ומשווים כמה מהר כל אחת מאיצה.
סימולציה באתר: מישור משופע (fizix.co.il/סימולציית-מישור-משופע).
אחרי ההדגמה: 10 דקות תרגול מהחוברת של כיתה ח׳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חושבים שגוף שנע במהירות קבועה חייב כוח שקול שדוחף אותו.
כדאי לשאול את הכיתה מי חשב כך, ולהראות בדוגמה למה זה לא נכון.
שאלה למחשבה: למה משאית ריקה מאיצה מהר יותר ממשאית מלאה, עם אותו מנוע?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5 מטר לשנייה בריבוע
2. 6 ניוטון
3. גם היא מוכפלת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ח׳ ואת הנושא "מנוף". הבוחן נפתח במסך מלא: רווח חושף את התשובה ועובר לשאלה הבאה, Esc יוצא.
מטרות השיעור:
• להבין את עיקרון המנוף
• לחשב איזון: כוח × מרחק בצד אחד שווה לכוח × מרחק בצד השני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מנוף מסתובב סביב נקודת משען.
2. המנוף מאוזן כשכוח × מרחק שווה בשני הצדדים.
3. זרוע ארוכה מאפשרת להרים משא כבד בכוח קטן.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סרגל על עיפרון כנקודת משען, ומטבעות בצדדים: מאזנים 2 מטבעות מול מטבע אחד במרחק כפול.
אחרי ההדגמה: 10 דקות תרגול מהחוברת של כיתה ח׳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מודדים מרחק מקצה המנוף ולא מנקודת המשען.
כדאי לשאול את הכיתה מי חשב כך, ולהראות בדוגמה למה זה לא נכון.
שאלה למחשבה: איפה נקודת המשען במספריים, ולמה חותכים קרטון ליד הציר?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1.5 מטר מהמרכז, בצד השני
2. זרוע ארוכה יותר, ולכן צריך פחות כוח
3. הנקודה שסביבה המנוף מסתובב</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ח׳ ואת הנושא "אלקטרוסטטיקה". הבוחן נפתח במסך מלא: רווח חושף את התשובה ועובר לשאלה הבאה, Esc יוצא.
מטרות השיעור:
• להכיר מטען חיובי ושלילי
• להסביר טעינה בחיכוך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מטענים זהים נדחים, ומטענים שונים נמשכים.
2. בחיכוך עוברים אלקטרונים מגוף לגוף. מי שקיבל אלקטרונים נטען שלילית.
3. הכוח גדל כשהמטענים מתקרבים.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משפשפים בלון בשיער ומקרבים אותו לפיסות נייר קטנות או לזרם מים דק מהברז.
אחרי ההדגמה: 10 דקות תרגול מהחוברת של כיתה ח׳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חושבים שבחיכוך עוברים מטענים חיוביים.
כדאי לשאול את הכיתה מי חשב כך, ולהראות בדוגמה למה זה לא נכון.
שאלה למחשבה: למה לפעמים ״חוטפים זרם״ כשנוגעים בידית דלת אחרי הליכה על שטיח?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נדחים
2. אלקטרונים
3. הוא גדל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ח׳ ואת הנושא "מגנטיות". הבוחן נפתח במסך מלא: רווח חושף את התשובה ועובר לשאלה הבאה, Esc יוצא.
מטרות השיעור:
• להכיר קטבים מגנטיים ואת הכוח ביניהם
• לדעת אילו חומרים נמשכים למגנט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לכל מגנט שני קטבים: צפון ודרום. קטבים זהים נדחים, שונים נמשכים.
2. ברזל, ניקל וקובלט נמשכים למגנט. נחושת, אלומיניום ועץ לא.
3. כדור הארץ הוא מגנט ענק, ולכן מצפן מצביע צפונה.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פיזור שבבי ברזל על נייר מעל מגנט, כדי לראות את קווי השדה.
אחרי ההדגמה: 10 דקות תרגול מהחוברת של כיתה ח׳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חושבים שכל מתכת נמשכת למגנט.
כדאי לשאול את הכיתה מי חשב כך, ולהראות בדוגמה למה זה לא נכון.
שאלה למחשבה: איך אפשר להפוך מסמר רגיל למגנט?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דחייה
2. ברזל וניקל
3. שניים: צפון ודרום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ח׳ ואת הנושא "לחץ". הבוחן נפתח במסך מלא: רווח חושף את התשובה ועובר לשאלה הבאה, Esc יוצא.
מטרות השיעור:
• להבין שלחץ תלוי בכוח ובשטח
• לחשב לחץ = כוח ÷ שטח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אותו כוח על שטח קטן יוצר לחץ גדול.
2. יחידת הלחץ היא פסקל: ניוטון למ״ר.
3. לחץ המים גדל עם העומק.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לוחצים בלון על מסמר אחד מול לוח עם הרבה מסמרים. על הרבה מסמרים הוא לא מתפוצץ.
סימולציה באתר: ציפה וחוק ארכימדס (fizix.co.il/סימולציית-ציפה).
אחרי ההדגמה: 10 דקות תרגול מהחוברת של כיתה ח׳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שוכחים להמיר סמ״ר למ״ר לפני החישוב.
כדאי לשאול את הכיתה מי חשב כך, ולהראות בדוגמה למה זה לא נכון.
שאלה למחשבה: למה לגמלים יש כפות רגליים רחבות, ולמה בשלג עמוק הולכים עם נעלי שלג רחבות?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200 פסקל
2. השטח קטן, ולכן הלחץ גדול
3. הוא גדל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ח׳ ואת הנושא "כוח עילוי". הבוחן נפתח במסך מלא: רווח חושף את התשובה ועובר לשאלה הבאה, Esc יוצא.
מטרות השיעור:
• להבין מהו כוח עילוי
• להסביר מתי גוף צף ומתי שוקע</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נוזל דוחף כלפי מעלה כל גוף ששקוע בו: זה כוח העילוי.
2. כוח העילוי שווה למשקל הנוזל שהגוף דוחק (חוק ארכימדס). אפשר למדוד אותו: קריאת הדינמומטר באוויר פחות הקריאה כשהגוף שקוע במים.
3. גוף צף כשהצפיפות שלו קטנה מהצפיפות של הנוזל.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שוקלים אבן בדינמומטר באוויר ואחר כך כשהיא שקועה במים, ומשווים.
סימולציה באתר: ציפה וחוק ארכימדס (fizix.co.il/סימולציית-ציפה).
אחרי ההדגמה: 10 דקות תרגול מהחוברת של כיתה ח׳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חושבים שגופים כבדים תמיד שוקעים.
כדאי לשאול את הכיתה מי חשב כך, ולהראות בדוגמה למה זה לא נכון.
שאלה למחשבה: למה קל יותר לצוף בים המלח?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4 ניוטון
2. כשהצפיפות שלו קטנה מהצפיפות של המים
3. הצורה שלה דוחקת הרבה מים, והצפיפות הממוצעת שלה קטנה מזו של המים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pic>
        <p:nvPicPr>
          <p:cNvPr id="2" name="Image 0" descr="/home/claude/teacherkit/logo.png">    </p:cNvPr>
          <p:cNvPicPr>
            <a:picLocks noChangeAspect="1"/>
          </p:cNvPicPr>
          <p:nvPr/>
        </p:nvPicPr>
        <p:blipFill>
          <a:blip r:embed="rId1"/>
          <a:stretch>
            <a:fillRect/>
          </a:stretch>
        </p:blipFill>
        <p:spPr>
          <a:xfrm>
            <a:off x="8275320" y="320040"/>
            <a:ext cx="411480" cy="411480"/>
          </a:xfrm>
          <a:prstGeom prst="rect">
            <a:avLst/>
          </a:prstGeom>
        </p:spPr>
      </p:pic>
      <p:sp>
        <p:nvSpPr>
          <p:cNvPr id="3" name="Text 0"/>
          <p:cNvSpPr/>
          <p:nvPr/>
        </p:nvSpPr>
        <p:spPr>
          <a:xfrm>
            <a:off x="457200" y="4754880"/>
            <a:ext cx="3200400" cy="228600"/>
          </a:xfrm>
          <a:prstGeom prst="rect">
            <a:avLst/>
          </a:prstGeom>
          <a:noFill/>
          <a:ln/>
        </p:spPr>
        <p:txBody>
          <a:bodyPr wrap="square" lIns="0" tIns="0" rIns="0" bIns="0" rtlCol="0" anchor="ctr"/>
          <a:lstStyle/>
          <a:p>
            <a:pPr algn="l" indent="0" marL="0">
              <a:buNone/>
            </a:pPr>
            <a:r>
              <a:rPr lang="en-US" sz="900" dirty="0">
                <a:solidFill>
                  <a:srgbClr val="B8AEA6"/>
                </a:solidFill>
              </a:rPr>
              <a:t>fizix.co.il · כיתה ח׳</a:t>
            </a:r>
            <a:endParaRPr lang="en-US"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chemeClr val="bg1"/>
        </a:solidFill>
      </p:bgPr>
    </p:bg>
    <p:spTree>
      <p:nvGrpSpPr>
        <p:cNvPr id="1" name=""/>
        <p:cNvGrpSpPr/>
        <p:nvPr/>
      </p:nvGrpSpPr>
      <p:grpSpPr>
        <a:xfrm>
          <a:off x="0" y="0"/>
          <a:ext cx="0" cy="0"/>
          <a:chOff x="0" y="0"/>
          <a:chExt cx="0" cy="0"/>
        </a:xfrm>
      </p:grpSpPr>
      <p:pic>
        <p:nvPicPr>
          <p:cNvPr id="2" name="Image 0" descr="/home/claude/teacherkit/logo.png">    </p:cNvPr>
          <p:cNvPicPr>
            <a:picLocks noChangeAspect="1"/>
          </p:cNvPicPr>
          <p:nvPr/>
        </p:nvPicPr>
        <p:blipFill>
          <a:blip r:embed="rId1"/>
          <a:stretch>
            <a:fillRect/>
          </a:stretch>
        </p:blipFill>
        <p:spPr>
          <a:xfrm>
            <a:off x="457200" y="347472"/>
            <a:ext cx="384048" cy="384048"/>
          </a:xfrm>
          <a:prstGeom prst="rect">
            <a:avLst/>
          </a:prstGeom>
        </p:spPr>
      </p:pic>
      <p:sp>
        <p:nvSpPr>
          <p:cNvPr id="3" name="Text 0"/>
          <p:cNvSpPr/>
          <p:nvPr/>
        </p:nvSpPr>
        <p:spPr>
          <a:xfrm>
            <a:off x="457200" y="4754880"/>
            <a:ext cx="3200400" cy="228600"/>
          </a:xfrm>
          <a:prstGeom prst="rect">
            <a:avLst/>
          </a:prstGeom>
          <a:noFill/>
          <a:ln/>
        </p:spPr>
        <p:txBody>
          <a:bodyPr wrap="square" lIns="0" tIns="0" rIns="0" bIns="0" rtlCol="0" anchor="ctr"/>
          <a:lstStyle/>
          <a:p>
            <a:pPr algn="l" indent="0" marL="0">
              <a:buNone/>
            </a:pPr>
            <a:r>
              <a:rPr lang="en-US" sz="900" dirty="0">
                <a:solidFill>
                  <a:srgbClr val="8A817B"/>
                </a:solidFill>
              </a:rPr>
              <a:t>fizix.co.il · כיתה ח׳</a:t>
            </a:r>
            <a:endParaRPr lang="en-US" sz="900" dirty="0"/>
          </a:p>
        </p:txBody>
      </p:sp>
      <p:sp>
        <p:nvSpPr>
          <p:cNvPr id="4" name="Text 1"/>
          <p:cNvSpPr/>
          <p:nvPr>
            <p:ph idx="102" type="title" hasCustomPrompt="1"/>
          </p:nvPr>
        </p:nvSpPr>
        <p:spPr>
          <a:xfrm>
            <a:off x="1097280" y="292608"/>
            <a:ext cx="7589520" cy="548640"/>
          </a:xfrm>
          <a:prstGeom prst="rect">
            <a:avLst/>
          </a:prstGeom>
          <a:noFill/>
          <a:ln/>
        </p:spPr>
        <p:txBody>
          <a:bodyPr wrap="square" rtlCol="0"/>
          <a:lstStyle>
            <a:lvl1pPr rtl="1" algn="r" indent="0" marL="0">
              <a:buNone/>
              <a:defRPr lang="en-US" sz="2800" b="1" dirty="0">
                <a:solidFill>
                  <a:schemeClr val="tx1"/>
                </a:solidFill>
              </a:defRPr>
            </a:lvl1pPr>
          </a:lstStyle>
          <a:p>
            <a:pPr algn="r" indent="0" marL="0">
              <a:buNone/>
            </a:pPr>
            <a:endParaRPr lang="en-US" sz="28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2.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2.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3.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3.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2.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3.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slideLayout" Target="../slideLayouts/slideLayout2.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slideLayout" Target="../slideLayouts/slideLayout3.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3.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2.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slideLayout" Target="../slideLayouts/slideLayout3.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slideLayout" Target="../slideLayouts/slideLayout3.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3.png"/><Relationship Id="rId4" Type="http://schemas.openxmlformats.org/officeDocument/2006/relationships/slideLayout" Target="../slideLayouts/slideLayout2.xml"/><Relationship Id="rId5"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3.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slideLayout" Target="../slideLayouts/slideLayout3.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png"/><Relationship Id="rId4" Type="http://schemas.openxmlformats.org/officeDocument/2006/relationships/slideLayout" Target="../slideLayouts/slideLayout2.xml"/><Relationship Id="rId5"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3.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slideLayout" Target="../slideLayouts/slideLayout3.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2.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image" Target="../media/image-43-3.png"/><Relationship Id="rId4" Type="http://schemas.openxmlformats.org/officeDocument/2006/relationships/slideLayout" Target="../slideLayouts/slideLayout2.xml"/><Relationship Id="rId5"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png"/><Relationship Id="rId3" Type="http://schemas.openxmlformats.org/officeDocument/2006/relationships/slideLayout" Target="../slideLayouts/slideLayout3.xml"/><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2.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2.png"/><Relationship Id="rId3" Type="http://schemas.openxmlformats.org/officeDocument/2006/relationships/image" Target="../media/image-48-3.png"/><Relationship Id="rId4" Type="http://schemas.openxmlformats.org/officeDocument/2006/relationships/slideLayout" Target="../slideLayouts/slideLayout2.xml"/><Relationship Id="rId5"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image" Target="../media/image-50-2.png"/><Relationship Id="rId3" Type="http://schemas.openxmlformats.org/officeDocument/2006/relationships/slideLayout" Target="../slideLayouts/slideLayout3.xml"/><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image" Target="../media/image-51-2.png"/><Relationship Id="rId3" Type="http://schemas.openxmlformats.org/officeDocument/2006/relationships/slideLayout" Target="../slideLayouts/slideLayout3.xml"/><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slideLayout" Target="../slideLayouts/slideLayout2.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image" Target="../media/image-53-2.png"/><Relationship Id="rId3" Type="http://schemas.openxmlformats.org/officeDocument/2006/relationships/image" Target="../media/image-53-3.png"/><Relationship Id="rId4" Type="http://schemas.openxmlformats.org/officeDocument/2006/relationships/slideLayout" Target="../slideLayouts/slideLayout2.xml"/><Relationship Id="rId5"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image" Target="../media/image-55-2.png"/><Relationship Id="rId3" Type="http://schemas.openxmlformats.org/officeDocument/2006/relationships/slideLayout" Target="../slideLayouts/slideLayout3.xml"/><Relationship Id="rId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image" Target="../media/image-56-2.png"/><Relationship Id="rId3" Type="http://schemas.openxmlformats.org/officeDocument/2006/relationships/slideLayout" Target="../slideLayouts/slideLayout3.xml"/><Relationship Id="rId4"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2.xml"/><Relationship Id="rId3"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1234440"/>
            <a:ext cx="8138160" cy="822960"/>
          </a:xfrm>
          <a:prstGeom prst="rect">
            <a:avLst/>
          </a:prstGeom>
          <a:noFill/>
          <a:ln/>
        </p:spPr>
        <p:txBody>
          <a:bodyPr wrap="square" lIns="0" tIns="0" rIns="0" bIns="0" rtlCol="0" anchor="ctr"/>
          <a:lstStyle/>
          <a:p>
            <a:pPr rtl="1" algn="r" indent="0" marL="0">
              <a:buNone/>
            </a:pPr>
            <a:r>
              <a:rPr lang="he-IL" altLang="en-US" sz="4000" b="1" dirty="0">
                <a:solidFill>
                  <a:schemeClr val="bg1"/>
                </a:solidFill>
              </a:rPr>
              <a:t>מצגות לשיעור בפיזיקה</a:t>
            </a:r>
            <a:endParaRPr lang="he-IL" sz="4000" dirty="0"/>
          </a:p>
        </p:txBody>
      </p:sp>
      <p:sp>
        <p:nvSpPr>
          <p:cNvPr id="3" name="Text 1"/>
          <p:cNvSpPr txBox="1"/>
          <p:nvPr/>
        </p:nvSpPr>
        <p:spPr>
          <a:xfrm>
            <a:off x="548640" y="2011680"/>
            <a:ext cx="8138160" cy="640080"/>
          </a:xfrm>
          <a:prstGeom prst="rect">
            <a:avLst/>
          </a:prstGeom>
          <a:noFill/>
          <a:ln/>
        </p:spPr>
        <p:txBody>
          <a:bodyPr wrap="square" lIns="0" tIns="0" rIns="0" bIns="0" rtlCol="0" anchor="ctr"/>
          <a:lstStyle/>
          <a:p>
            <a:pPr rtl="1" algn="r" indent="0" marL="0">
              <a:buNone/>
            </a:pPr>
            <a:r>
              <a:rPr lang="he-IL" altLang="en-US" sz="3000" b="1" dirty="0">
                <a:solidFill>
                  <a:schemeClr val="accent3"/>
                </a:solidFill>
              </a:rPr>
              <a:t>כיתה ח׳</a:t>
            </a:r>
            <a:endParaRPr lang="he-IL" sz="3000" dirty="0"/>
          </a:p>
        </p:txBody>
      </p:sp>
      <p:sp>
        <p:nvSpPr>
          <p:cNvPr id="4" name="Text 2"/>
          <p:cNvSpPr txBox="1"/>
          <p:nvPr/>
        </p:nvSpPr>
        <p:spPr>
          <a:xfrm>
            <a:off x="2011680" y="2788920"/>
            <a:ext cx="6675120" cy="822960"/>
          </a:xfrm>
          <a:prstGeom prst="rect">
            <a:avLst/>
          </a:prstGeom>
          <a:noFill/>
          <a:ln/>
        </p:spPr>
        <p:txBody>
          <a:bodyPr wrap="square" lIns="0" tIns="0" rIns="0" bIns="0" rtlCol="0" anchor="t"/>
          <a:lstStyle/>
          <a:p>
            <a:pPr rtl="1" algn="r" indent="0" marL="0">
              <a:buNone/>
            </a:pPr>
            <a:r>
              <a:rPr lang="he-IL" altLang="en-US" sz="1500" dirty="0">
                <a:solidFill>
                  <a:srgbClr val="E8E4E0"/>
                </a:solidFill>
              </a:rPr>
              <a:t>11 נושאים, 5 שקפים לכל נושא: פתיחה, הסבר, הדגמה, טעות נפוצה ושאלה למחשבה, וכרטיס יציאה. הנחיות למורה בהערות הדובר של כל שקף.</a:t>
            </a:r>
            <a:endParaRPr lang="he-IL" sz="1500" dirty="0"/>
          </a:p>
        </p:txBody>
      </p:sp>
      <p:pic>
        <p:nvPicPr>
          <p:cNvPr id="5" name="Image 0" descr="/home/claude/teacherkit/deck/qr-kit.png">    </p:cNvPr>
          <p:cNvPicPr>
            <a:picLocks noChangeAspect="1"/>
          </p:cNvPicPr>
          <p:nvPr/>
        </p:nvPicPr>
        <p:blipFill>
          <a:blip r:embed="rId1"/>
          <a:stretch>
            <a:fillRect/>
          </a:stretch>
        </p:blipFill>
        <p:spPr>
          <a:xfrm>
            <a:off x="548640" y="3017520"/>
            <a:ext cx="1143000" cy="1143000"/>
          </a:xfrm>
          <a:prstGeom prst="rect">
            <a:avLst/>
          </a:prstGeom>
        </p:spPr>
      </p:pic>
      <p:sp>
        <p:nvSpPr>
          <p:cNvPr id="6" name="Text 3"/>
          <p:cNvSpPr txBox="1"/>
          <p:nvPr/>
        </p:nvSpPr>
        <p:spPr>
          <a:xfrm>
            <a:off x="320040" y="4206240"/>
            <a:ext cx="1600200" cy="365760"/>
          </a:xfrm>
          <a:prstGeom prst="rect">
            <a:avLst/>
          </a:prstGeom>
          <a:noFill/>
          <a:ln/>
        </p:spPr>
        <p:txBody>
          <a:bodyPr wrap="square" lIns="0" tIns="0" rIns="0" bIns="0" rtlCol="0" anchor="ctr"/>
          <a:lstStyle/>
          <a:p>
            <a:pPr rtl="1" algn="ctr" indent="0" marL="0">
              <a:buNone/>
            </a:pPr>
            <a:r>
              <a:rPr lang="he-IL" altLang="en-US" sz="900" dirty="0">
                <a:solidFill>
                  <a:srgbClr val="B8AEA6"/>
                </a:solidFill>
              </a:rPr>
              <a:t>כל החומרים: ערכת המורה באתר</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הנושאים במצגת</a:t>
            </a:r>
            <a:endParaRPr lang="en-US" sz="2800" dirty="0"/>
          </a:p>
        </p:txBody>
      </p:sp>
      <p:sp>
        <p:nvSpPr>
          <p:cNvPr id="3" name="Shape 1"/>
          <p:cNvSpPr/>
          <p:nvPr/>
        </p:nvSpPr>
        <p:spPr>
          <a:xfrm>
            <a:off x="4800600" y="1097280"/>
            <a:ext cx="3886200" cy="457200"/>
          </a:xfrm>
          <a:prstGeom prst="roundRect">
            <a:avLst>
              <a:gd name="adj" fmla="val 16000"/>
            </a:avLst>
          </a:prstGeom>
          <a:solidFill>
            <a:schemeClr val="bg2"/>
          </a:solidFill>
          <a:ln w="12700">
            <a:solidFill>
              <a:schemeClr val="bg2"/>
            </a:solidFill>
            <a:prstDash val="solid"/>
          </a:ln>
        </p:spPr>
      </p:sp>
      <p:sp>
        <p:nvSpPr>
          <p:cNvPr id="4" name="Shape 2"/>
          <p:cNvSpPr/>
          <p:nvPr/>
        </p:nvSpPr>
        <p:spPr>
          <a:xfrm>
            <a:off x="8229600" y="1170432"/>
            <a:ext cx="310896" cy="310896"/>
          </a:xfrm>
          <a:prstGeom prst="ellipse">
            <a:avLst/>
          </a:prstGeom>
          <a:solidFill>
            <a:schemeClr val="accent1"/>
          </a:solidFill>
          <a:ln w="12700">
            <a:solidFill>
              <a:schemeClr val="accent1"/>
            </a:solidFill>
            <a:prstDash val="solid"/>
          </a:ln>
        </p:spPr>
      </p:sp>
      <p:sp>
        <p:nvSpPr>
          <p:cNvPr id="5" name="Text 3"/>
          <p:cNvSpPr txBox="1"/>
          <p:nvPr/>
        </p:nvSpPr>
        <p:spPr>
          <a:xfrm>
            <a:off x="8229600" y="1170432"/>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1</a:t>
            </a:r>
            <a:endParaRPr lang="en-US" sz="1200" dirty="0"/>
          </a:p>
        </p:txBody>
      </p:sp>
      <p:sp>
        <p:nvSpPr>
          <p:cNvPr id="6" name="Text 4"/>
          <p:cNvSpPr txBox="1"/>
          <p:nvPr/>
        </p:nvSpPr>
        <p:spPr>
          <a:xfrm>
            <a:off x="5715000" y="1097280"/>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המפץ הגדול ומבנה היקום</a:t>
            </a:r>
            <a:endParaRPr lang="he-IL" sz="1500" dirty="0"/>
          </a:p>
        </p:txBody>
      </p:sp>
      <p:sp>
        <p:nvSpPr>
          <p:cNvPr id="7" name="Text 5"/>
          <p:cNvSpPr txBox="1"/>
          <p:nvPr/>
        </p:nvSpPr>
        <p:spPr>
          <a:xfrm>
            <a:off x="4937760" y="1097280"/>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3</a:t>
            </a:r>
            <a:endParaRPr lang="en-US" sz="1000" dirty="0"/>
          </a:p>
        </p:txBody>
      </p:sp>
      <p:sp>
        <p:nvSpPr>
          <p:cNvPr id="8" name="Shape 6"/>
          <p:cNvSpPr/>
          <p:nvPr/>
        </p:nvSpPr>
        <p:spPr>
          <a:xfrm>
            <a:off x="4800600" y="1664208"/>
            <a:ext cx="3886200" cy="457200"/>
          </a:xfrm>
          <a:prstGeom prst="roundRect">
            <a:avLst>
              <a:gd name="adj" fmla="val 16000"/>
            </a:avLst>
          </a:prstGeom>
          <a:solidFill>
            <a:schemeClr val="bg2"/>
          </a:solidFill>
          <a:ln w="12700">
            <a:solidFill>
              <a:schemeClr val="bg2"/>
            </a:solidFill>
            <a:prstDash val="solid"/>
          </a:ln>
        </p:spPr>
      </p:sp>
      <p:sp>
        <p:nvSpPr>
          <p:cNvPr id="9" name="Shape 7"/>
          <p:cNvSpPr/>
          <p:nvPr/>
        </p:nvSpPr>
        <p:spPr>
          <a:xfrm>
            <a:off x="8229600" y="1737360"/>
            <a:ext cx="310896" cy="310896"/>
          </a:xfrm>
          <a:prstGeom prst="ellipse">
            <a:avLst/>
          </a:prstGeom>
          <a:solidFill>
            <a:schemeClr val="accent1"/>
          </a:solidFill>
          <a:ln w="12700">
            <a:solidFill>
              <a:schemeClr val="accent1"/>
            </a:solidFill>
            <a:prstDash val="solid"/>
          </a:ln>
        </p:spPr>
      </p:sp>
      <p:sp>
        <p:nvSpPr>
          <p:cNvPr id="10" name="Text 8"/>
          <p:cNvSpPr txBox="1"/>
          <p:nvPr/>
        </p:nvSpPr>
        <p:spPr>
          <a:xfrm>
            <a:off x="8229600" y="1737360"/>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2</a:t>
            </a:r>
            <a:endParaRPr lang="en-US" sz="1200" dirty="0"/>
          </a:p>
        </p:txBody>
      </p:sp>
      <p:sp>
        <p:nvSpPr>
          <p:cNvPr id="11" name="Text 9"/>
          <p:cNvSpPr txBox="1"/>
          <p:nvPr/>
        </p:nvSpPr>
        <p:spPr>
          <a:xfrm>
            <a:off x="5715000" y="1664208"/>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מרחקים ביקום</a:t>
            </a:r>
            <a:endParaRPr lang="he-IL" sz="1500" dirty="0"/>
          </a:p>
        </p:txBody>
      </p:sp>
      <p:sp>
        <p:nvSpPr>
          <p:cNvPr id="12" name="Text 10"/>
          <p:cNvSpPr txBox="1"/>
          <p:nvPr/>
        </p:nvSpPr>
        <p:spPr>
          <a:xfrm>
            <a:off x="4937760" y="1664208"/>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8</a:t>
            </a:r>
            <a:endParaRPr lang="en-US" sz="1000" dirty="0"/>
          </a:p>
        </p:txBody>
      </p:sp>
      <p:sp>
        <p:nvSpPr>
          <p:cNvPr id="13" name="Shape 11"/>
          <p:cNvSpPr/>
          <p:nvPr/>
        </p:nvSpPr>
        <p:spPr>
          <a:xfrm>
            <a:off x="4800600" y="2231136"/>
            <a:ext cx="3886200" cy="457200"/>
          </a:xfrm>
          <a:prstGeom prst="roundRect">
            <a:avLst>
              <a:gd name="adj" fmla="val 16000"/>
            </a:avLst>
          </a:prstGeom>
          <a:solidFill>
            <a:schemeClr val="bg2"/>
          </a:solidFill>
          <a:ln w="12700">
            <a:solidFill>
              <a:schemeClr val="bg2"/>
            </a:solidFill>
            <a:prstDash val="solid"/>
          </a:ln>
        </p:spPr>
      </p:sp>
      <p:sp>
        <p:nvSpPr>
          <p:cNvPr id="14" name="Shape 12"/>
          <p:cNvSpPr/>
          <p:nvPr/>
        </p:nvSpPr>
        <p:spPr>
          <a:xfrm>
            <a:off x="8229600" y="2304288"/>
            <a:ext cx="310896" cy="310896"/>
          </a:xfrm>
          <a:prstGeom prst="ellipse">
            <a:avLst/>
          </a:prstGeom>
          <a:solidFill>
            <a:schemeClr val="accent1"/>
          </a:solidFill>
          <a:ln w="12700">
            <a:solidFill>
              <a:schemeClr val="accent1"/>
            </a:solidFill>
            <a:prstDash val="solid"/>
          </a:ln>
        </p:spPr>
      </p:sp>
      <p:sp>
        <p:nvSpPr>
          <p:cNvPr id="15" name="Text 13"/>
          <p:cNvSpPr txBox="1"/>
          <p:nvPr/>
        </p:nvSpPr>
        <p:spPr>
          <a:xfrm>
            <a:off x="8229600" y="2304288"/>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3</a:t>
            </a:r>
            <a:endParaRPr lang="en-US" sz="1200" dirty="0"/>
          </a:p>
        </p:txBody>
      </p:sp>
      <p:sp>
        <p:nvSpPr>
          <p:cNvPr id="16" name="Text 14"/>
          <p:cNvSpPr txBox="1"/>
          <p:nvPr/>
        </p:nvSpPr>
        <p:spPr>
          <a:xfrm>
            <a:off x="5715000" y="2231136"/>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אינטראקציה</a:t>
            </a:r>
            <a:endParaRPr lang="he-IL" sz="1500" dirty="0"/>
          </a:p>
        </p:txBody>
      </p:sp>
      <p:sp>
        <p:nvSpPr>
          <p:cNvPr id="17" name="Text 15"/>
          <p:cNvSpPr txBox="1"/>
          <p:nvPr/>
        </p:nvSpPr>
        <p:spPr>
          <a:xfrm>
            <a:off x="4937760" y="2231136"/>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13</a:t>
            </a:r>
            <a:endParaRPr lang="en-US" sz="1000" dirty="0"/>
          </a:p>
        </p:txBody>
      </p:sp>
      <p:sp>
        <p:nvSpPr>
          <p:cNvPr id="18" name="Shape 16"/>
          <p:cNvSpPr/>
          <p:nvPr/>
        </p:nvSpPr>
        <p:spPr>
          <a:xfrm>
            <a:off x="4800600" y="2798064"/>
            <a:ext cx="3886200" cy="457200"/>
          </a:xfrm>
          <a:prstGeom prst="roundRect">
            <a:avLst>
              <a:gd name="adj" fmla="val 16000"/>
            </a:avLst>
          </a:prstGeom>
          <a:solidFill>
            <a:schemeClr val="bg2"/>
          </a:solidFill>
          <a:ln w="12700">
            <a:solidFill>
              <a:schemeClr val="bg2"/>
            </a:solidFill>
            <a:prstDash val="solid"/>
          </a:ln>
        </p:spPr>
      </p:sp>
      <p:sp>
        <p:nvSpPr>
          <p:cNvPr id="19" name="Shape 17"/>
          <p:cNvSpPr/>
          <p:nvPr/>
        </p:nvSpPr>
        <p:spPr>
          <a:xfrm>
            <a:off x="8229600" y="2871216"/>
            <a:ext cx="310896" cy="310896"/>
          </a:xfrm>
          <a:prstGeom prst="ellipse">
            <a:avLst/>
          </a:prstGeom>
          <a:solidFill>
            <a:schemeClr val="accent1"/>
          </a:solidFill>
          <a:ln w="12700">
            <a:solidFill>
              <a:schemeClr val="accent1"/>
            </a:solidFill>
            <a:prstDash val="solid"/>
          </a:ln>
        </p:spPr>
      </p:sp>
      <p:sp>
        <p:nvSpPr>
          <p:cNvPr id="20" name="Text 18"/>
          <p:cNvSpPr txBox="1"/>
          <p:nvPr/>
        </p:nvSpPr>
        <p:spPr>
          <a:xfrm>
            <a:off x="8229600" y="2871216"/>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4</a:t>
            </a:r>
            <a:endParaRPr lang="en-US" sz="1200" dirty="0"/>
          </a:p>
        </p:txBody>
      </p:sp>
      <p:sp>
        <p:nvSpPr>
          <p:cNvPr id="21" name="Text 19"/>
          <p:cNvSpPr txBox="1"/>
          <p:nvPr/>
        </p:nvSpPr>
        <p:spPr>
          <a:xfrm>
            <a:off x="5715000" y="2798064"/>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כוח המשיכה</a:t>
            </a:r>
            <a:endParaRPr lang="he-IL" sz="1500" dirty="0"/>
          </a:p>
        </p:txBody>
      </p:sp>
      <p:sp>
        <p:nvSpPr>
          <p:cNvPr id="22" name="Text 20"/>
          <p:cNvSpPr txBox="1"/>
          <p:nvPr/>
        </p:nvSpPr>
        <p:spPr>
          <a:xfrm>
            <a:off x="4937760" y="2798064"/>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18</a:t>
            </a:r>
            <a:endParaRPr lang="en-US" sz="1000" dirty="0"/>
          </a:p>
        </p:txBody>
      </p:sp>
      <p:sp>
        <p:nvSpPr>
          <p:cNvPr id="23" name="Shape 21"/>
          <p:cNvSpPr/>
          <p:nvPr/>
        </p:nvSpPr>
        <p:spPr>
          <a:xfrm>
            <a:off x="4800600" y="3364992"/>
            <a:ext cx="3886200" cy="457200"/>
          </a:xfrm>
          <a:prstGeom prst="roundRect">
            <a:avLst>
              <a:gd name="adj" fmla="val 16000"/>
            </a:avLst>
          </a:prstGeom>
          <a:solidFill>
            <a:schemeClr val="bg2"/>
          </a:solidFill>
          <a:ln w="12700">
            <a:solidFill>
              <a:schemeClr val="bg2"/>
            </a:solidFill>
            <a:prstDash val="solid"/>
          </a:ln>
        </p:spPr>
      </p:sp>
      <p:sp>
        <p:nvSpPr>
          <p:cNvPr id="24" name="Shape 22"/>
          <p:cNvSpPr/>
          <p:nvPr/>
        </p:nvSpPr>
        <p:spPr>
          <a:xfrm>
            <a:off x="8229600" y="3438144"/>
            <a:ext cx="310896" cy="310896"/>
          </a:xfrm>
          <a:prstGeom prst="ellipse">
            <a:avLst/>
          </a:prstGeom>
          <a:solidFill>
            <a:schemeClr val="accent1"/>
          </a:solidFill>
          <a:ln w="12700">
            <a:solidFill>
              <a:schemeClr val="accent1"/>
            </a:solidFill>
            <a:prstDash val="solid"/>
          </a:ln>
        </p:spPr>
      </p:sp>
      <p:sp>
        <p:nvSpPr>
          <p:cNvPr id="25" name="Text 23"/>
          <p:cNvSpPr txBox="1"/>
          <p:nvPr/>
        </p:nvSpPr>
        <p:spPr>
          <a:xfrm>
            <a:off x="8229600" y="3438144"/>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5</a:t>
            </a:r>
            <a:endParaRPr lang="en-US" sz="1200" dirty="0"/>
          </a:p>
        </p:txBody>
      </p:sp>
      <p:sp>
        <p:nvSpPr>
          <p:cNvPr id="26" name="Text 24"/>
          <p:cNvSpPr txBox="1"/>
          <p:nvPr/>
        </p:nvSpPr>
        <p:spPr>
          <a:xfrm>
            <a:off x="5715000" y="3364992"/>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קפיץ</a:t>
            </a:r>
            <a:endParaRPr lang="he-IL" sz="1500" dirty="0"/>
          </a:p>
        </p:txBody>
      </p:sp>
      <p:sp>
        <p:nvSpPr>
          <p:cNvPr id="27" name="Text 25"/>
          <p:cNvSpPr txBox="1"/>
          <p:nvPr/>
        </p:nvSpPr>
        <p:spPr>
          <a:xfrm>
            <a:off x="4937760" y="3364992"/>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23</a:t>
            </a:r>
            <a:endParaRPr lang="en-US" sz="1000" dirty="0"/>
          </a:p>
        </p:txBody>
      </p:sp>
      <p:sp>
        <p:nvSpPr>
          <p:cNvPr id="28" name="Shape 26"/>
          <p:cNvSpPr/>
          <p:nvPr/>
        </p:nvSpPr>
        <p:spPr>
          <a:xfrm>
            <a:off x="4800600" y="3931920"/>
            <a:ext cx="3886200" cy="457200"/>
          </a:xfrm>
          <a:prstGeom prst="roundRect">
            <a:avLst>
              <a:gd name="adj" fmla="val 16000"/>
            </a:avLst>
          </a:prstGeom>
          <a:solidFill>
            <a:schemeClr val="bg2"/>
          </a:solidFill>
          <a:ln w="12700">
            <a:solidFill>
              <a:schemeClr val="bg2"/>
            </a:solidFill>
            <a:prstDash val="solid"/>
          </a:ln>
        </p:spPr>
      </p:sp>
      <p:sp>
        <p:nvSpPr>
          <p:cNvPr id="29" name="Shape 27"/>
          <p:cNvSpPr/>
          <p:nvPr/>
        </p:nvSpPr>
        <p:spPr>
          <a:xfrm>
            <a:off x="8229600" y="4005072"/>
            <a:ext cx="310896" cy="310896"/>
          </a:xfrm>
          <a:prstGeom prst="ellipse">
            <a:avLst/>
          </a:prstGeom>
          <a:solidFill>
            <a:schemeClr val="accent1"/>
          </a:solidFill>
          <a:ln w="12700">
            <a:solidFill>
              <a:schemeClr val="accent1"/>
            </a:solidFill>
            <a:prstDash val="solid"/>
          </a:ln>
        </p:spPr>
      </p:sp>
      <p:sp>
        <p:nvSpPr>
          <p:cNvPr id="30" name="Text 28"/>
          <p:cNvSpPr txBox="1"/>
          <p:nvPr/>
        </p:nvSpPr>
        <p:spPr>
          <a:xfrm>
            <a:off x="8229600" y="4005072"/>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6</a:t>
            </a:r>
            <a:endParaRPr lang="en-US" sz="1200" dirty="0"/>
          </a:p>
        </p:txBody>
      </p:sp>
      <p:sp>
        <p:nvSpPr>
          <p:cNvPr id="31" name="Text 29"/>
          <p:cNvSpPr txBox="1"/>
          <p:nvPr/>
        </p:nvSpPr>
        <p:spPr>
          <a:xfrm>
            <a:off x="5715000" y="3931920"/>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החוק השני של ניוטון</a:t>
            </a:r>
            <a:endParaRPr lang="he-IL" sz="1500" dirty="0"/>
          </a:p>
        </p:txBody>
      </p:sp>
      <p:sp>
        <p:nvSpPr>
          <p:cNvPr id="32" name="Text 30"/>
          <p:cNvSpPr txBox="1"/>
          <p:nvPr/>
        </p:nvSpPr>
        <p:spPr>
          <a:xfrm>
            <a:off x="4937760" y="3931920"/>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28</a:t>
            </a:r>
            <a:endParaRPr lang="en-US" sz="1000" dirty="0"/>
          </a:p>
        </p:txBody>
      </p:sp>
      <p:sp>
        <p:nvSpPr>
          <p:cNvPr id="33" name="Shape 31"/>
          <p:cNvSpPr/>
          <p:nvPr/>
        </p:nvSpPr>
        <p:spPr>
          <a:xfrm>
            <a:off x="457200" y="1097280"/>
            <a:ext cx="3886200" cy="457200"/>
          </a:xfrm>
          <a:prstGeom prst="roundRect">
            <a:avLst>
              <a:gd name="adj" fmla="val 16000"/>
            </a:avLst>
          </a:prstGeom>
          <a:solidFill>
            <a:schemeClr val="bg2"/>
          </a:solidFill>
          <a:ln w="12700">
            <a:solidFill>
              <a:schemeClr val="bg2"/>
            </a:solidFill>
            <a:prstDash val="solid"/>
          </a:ln>
        </p:spPr>
      </p:sp>
      <p:sp>
        <p:nvSpPr>
          <p:cNvPr id="34" name="Shape 32"/>
          <p:cNvSpPr/>
          <p:nvPr/>
        </p:nvSpPr>
        <p:spPr>
          <a:xfrm>
            <a:off x="3886200" y="1170432"/>
            <a:ext cx="310896" cy="310896"/>
          </a:xfrm>
          <a:prstGeom prst="ellipse">
            <a:avLst/>
          </a:prstGeom>
          <a:solidFill>
            <a:schemeClr val="accent1"/>
          </a:solidFill>
          <a:ln w="12700">
            <a:solidFill>
              <a:schemeClr val="accent1"/>
            </a:solidFill>
            <a:prstDash val="solid"/>
          </a:ln>
        </p:spPr>
      </p:sp>
      <p:sp>
        <p:nvSpPr>
          <p:cNvPr id="35" name="Text 33"/>
          <p:cNvSpPr txBox="1"/>
          <p:nvPr/>
        </p:nvSpPr>
        <p:spPr>
          <a:xfrm>
            <a:off x="3886200" y="1170432"/>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7</a:t>
            </a:r>
            <a:endParaRPr lang="en-US" sz="1200" dirty="0"/>
          </a:p>
        </p:txBody>
      </p:sp>
      <p:sp>
        <p:nvSpPr>
          <p:cNvPr id="36" name="Text 34"/>
          <p:cNvSpPr txBox="1"/>
          <p:nvPr/>
        </p:nvSpPr>
        <p:spPr>
          <a:xfrm>
            <a:off x="1371600" y="1097280"/>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מנוף</a:t>
            </a:r>
            <a:endParaRPr lang="he-IL" sz="1500" dirty="0"/>
          </a:p>
        </p:txBody>
      </p:sp>
      <p:sp>
        <p:nvSpPr>
          <p:cNvPr id="37" name="Text 35"/>
          <p:cNvSpPr txBox="1"/>
          <p:nvPr/>
        </p:nvSpPr>
        <p:spPr>
          <a:xfrm>
            <a:off x="594360" y="1097280"/>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33</a:t>
            </a:r>
            <a:endParaRPr lang="en-US" sz="1000" dirty="0"/>
          </a:p>
        </p:txBody>
      </p:sp>
      <p:sp>
        <p:nvSpPr>
          <p:cNvPr id="38" name="Shape 36"/>
          <p:cNvSpPr/>
          <p:nvPr/>
        </p:nvSpPr>
        <p:spPr>
          <a:xfrm>
            <a:off x="457200" y="1664208"/>
            <a:ext cx="3886200" cy="457200"/>
          </a:xfrm>
          <a:prstGeom prst="roundRect">
            <a:avLst>
              <a:gd name="adj" fmla="val 16000"/>
            </a:avLst>
          </a:prstGeom>
          <a:solidFill>
            <a:schemeClr val="bg2"/>
          </a:solidFill>
          <a:ln w="12700">
            <a:solidFill>
              <a:schemeClr val="bg2"/>
            </a:solidFill>
            <a:prstDash val="solid"/>
          </a:ln>
        </p:spPr>
      </p:sp>
      <p:sp>
        <p:nvSpPr>
          <p:cNvPr id="39" name="Shape 37"/>
          <p:cNvSpPr/>
          <p:nvPr/>
        </p:nvSpPr>
        <p:spPr>
          <a:xfrm>
            <a:off x="3886200" y="1737360"/>
            <a:ext cx="310896" cy="310896"/>
          </a:xfrm>
          <a:prstGeom prst="ellipse">
            <a:avLst/>
          </a:prstGeom>
          <a:solidFill>
            <a:schemeClr val="accent1"/>
          </a:solidFill>
          <a:ln w="12700">
            <a:solidFill>
              <a:schemeClr val="accent1"/>
            </a:solidFill>
            <a:prstDash val="solid"/>
          </a:ln>
        </p:spPr>
      </p:sp>
      <p:sp>
        <p:nvSpPr>
          <p:cNvPr id="40" name="Text 38"/>
          <p:cNvSpPr txBox="1"/>
          <p:nvPr/>
        </p:nvSpPr>
        <p:spPr>
          <a:xfrm>
            <a:off x="3886200" y="1737360"/>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8</a:t>
            </a:r>
            <a:endParaRPr lang="en-US" sz="1200" dirty="0"/>
          </a:p>
        </p:txBody>
      </p:sp>
      <p:sp>
        <p:nvSpPr>
          <p:cNvPr id="41" name="Text 39"/>
          <p:cNvSpPr txBox="1"/>
          <p:nvPr/>
        </p:nvSpPr>
        <p:spPr>
          <a:xfrm>
            <a:off x="1371600" y="1664208"/>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אלקטרוסטטיקה</a:t>
            </a:r>
            <a:endParaRPr lang="he-IL" sz="1500" dirty="0"/>
          </a:p>
        </p:txBody>
      </p:sp>
      <p:sp>
        <p:nvSpPr>
          <p:cNvPr id="42" name="Text 40"/>
          <p:cNvSpPr txBox="1"/>
          <p:nvPr/>
        </p:nvSpPr>
        <p:spPr>
          <a:xfrm>
            <a:off x="594360" y="1664208"/>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38</a:t>
            </a:r>
            <a:endParaRPr lang="en-US" sz="1000" dirty="0"/>
          </a:p>
        </p:txBody>
      </p:sp>
      <p:sp>
        <p:nvSpPr>
          <p:cNvPr id="43" name="Shape 41"/>
          <p:cNvSpPr/>
          <p:nvPr/>
        </p:nvSpPr>
        <p:spPr>
          <a:xfrm>
            <a:off x="457200" y="2231136"/>
            <a:ext cx="3886200" cy="457200"/>
          </a:xfrm>
          <a:prstGeom prst="roundRect">
            <a:avLst>
              <a:gd name="adj" fmla="val 16000"/>
            </a:avLst>
          </a:prstGeom>
          <a:solidFill>
            <a:schemeClr val="bg2"/>
          </a:solidFill>
          <a:ln w="12700">
            <a:solidFill>
              <a:schemeClr val="bg2"/>
            </a:solidFill>
            <a:prstDash val="solid"/>
          </a:ln>
        </p:spPr>
      </p:sp>
      <p:sp>
        <p:nvSpPr>
          <p:cNvPr id="44" name="Shape 42"/>
          <p:cNvSpPr/>
          <p:nvPr/>
        </p:nvSpPr>
        <p:spPr>
          <a:xfrm>
            <a:off x="3886200" y="2304288"/>
            <a:ext cx="310896" cy="310896"/>
          </a:xfrm>
          <a:prstGeom prst="ellipse">
            <a:avLst/>
          </a:prstGeom>
          <a:solidFill>
            <a:schemeClr val="accent1"/>
          </a:solidFill>
          <a:ln w="12700">
            <a:solidFill>
              <a:schemeClr val="accent1"/>
            </a:solidFill>
            <a:prstDash val="solid"/>
          </a:ln>
        </p:spPr>
      </p:sp>
      <p:sp>
        <p:nvSpPr>
          <p:cNvPr id="45" name="Text 43"/>
          <p:cNvSpPr txBox="1"/>
          <p:nvPr/>
        </p:nvSpPr>
        <p:spPr>
          <a:xfrm>
            <a:off x="3886200" y="2304288"/>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9</a:t>
            </a:r>
            <a:endParaRPr lang="en-US" sz="1200" dirty="0"/>
          </a:p>
        </p:txBody>
      </p:sp>
      <p:sp>
        <p:nvSpPr>
          <p:cNvPr id="46" name="Text 44"/>
          <p:cNvSpPr txBox="1"/>
          <p:nvPr/>
        </p:nvSpPr>
        <p:spPr>
          <a:xfrm>
            <a:off x="1371600" y="2231136"/>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מגנטיות</a:t>
            </a:r>
            <a:endParaRPr lang="he-IL" sz="1500" dirty="0"/>
          </a:p>
        </p:txBody>
      </p:sp>
      <p:sp>
        <p:nvSpPr>
          <p:cNvPr id="47" name="Text 45"/>
          <p:cNvSpPr txBox="1"/>
          <p:nvPr/>
        </p:nvSpPr>
        <p:spPr>
          <a:xfrm>
            <a:off x="594360" y="2231136"/>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43</a:t>
            </a:r>
            <a:endParaRPr lang="en-US" sz="1000" dirty="0"/>
          </a:p>
        </p:txBody>
      </p:sp>
      <p:sp>
        <p:nvSpPr>
          <p:cNvPr id="48" name="Shape 46"/>
          <p:cNvSpPr/>
          <p:nvPr/>
        </p:nvSpPr>
        <p:spPr>
          <a:xfrm>
            <a:off x="457200" y="2798064"/>
            <a:ext cx="3886200" cy="457200"/>
          </a:xfrm>
          <a:prstGeom prst="roundRect">
            <a:avLst>
              <a:gd name="adj" fmla="val 16000"/>
            </a:avLst>
          </a:prstGeom>
          <a:solidFill>
            <a:schemeClr val="bg2"/>
          </a:solidFill>
          <a:ln w="12700">
            <a:solidFill>
              <a:schemeClr val="bg2"/>
            </a:solidFill>
            <a:prstDash val="solid"/>
          </a:ln>
        </p:spPr>
      </p:sp>
      <p:sp>
        <p:nvSpPr>
          <p:cNvPr id="49" name="Shape 47"/>
          <p:cNvSpPr/>
          <p:nvPr/>
        </p:nvSpPr>
        <p:spPr>
          <a:xfrm>
            <a:off x="3886200" y="2871216"/>
            <a:ext cx="310896" cy="310896"/>
          </a:xfrm>
          <a:prstGeom prst="ellipse">
            <a:avLst/>
          </a:prstGeom>
          <a:solidFill>
            <a:schemeClr val="accent1"/>
          </a:solidFill>
          <a:ln w="12700">
            <a:solidFill>
              <a:schemeClr val="accent1"/>
            </a:solidFill>
            <a:prstDash val="solid"/>
          </a:ln>
        </p:spPr>
      </p:sp>
      <p:sp>
        <p:nvSpPr>
          <p:cNvPr id="50" name="Text 48"/>
          <p:cNvSpPr txBox="1"/>
          <p:nvPr/>
        </p:nvSpPr>
        <p:spPr>
          <a:xfrm>
            <a:off x="3886200" y="2871216"/>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10</a:t>
            </a:r>
            <a:endParaRPr lang="en-US" sz="1200" dirty="0"/>
          </a:p>
        </p:txBody>
      </p:sp>
      <p:sp>
        <p:nvSpPr>
          <p:cNvPr id="51" name="Text 49"/>
          <p:cNvSpPr txBox="1"/>
          <p:nvPr/>
        </p:nvSpPr>
        <p:spPr>
          <a:xfrm>
            <a:off x="1371600" y="2798064"/>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לחץ</a:t>
            </a:r>
            <a:endParaRPr lang="he-IL" sz="1500" dirty="0"/>
          </a:p>
        </p:txBody>
      </p:sp>
      <p:sp>
        <p:nvSpPr>
          <p:cNvPr id="52" name="Text 50"/>
          <p:cNvSpPr txBox="1"/>
          <p:nvPr/>
        </p:nvSpPr>
        <p:spPr>
          <a:xfrm>
            <a:off x="594360" y="2798064"/>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48</a:t>
            </a:r>
            <a:endParaRPr lang="en-US" sz="1000" dirty="0"/>
          </a:p>
        </p:txBody>
      </p:sp>
      <p:sp>
        <p:nvSpPr>
          <p:cNvPr id="53" name="Shape 51"/>
          <p:cNvSpPr/>
          <p:nvPr/>
        </p:nvSpPr>
        <p:spPr>
          <a:xfrm>
            <a:off x="457200" y="3364992"/>
            <a:ext cx="3886200" cy="457200"/>
          </a:xfrm>
          <a:prstGeom prst="roundRect">
            <a:avLst>
              <a:gd name="adj" fmla="val 16000"/>
            </a:avLst>
          </a:prstGeom>
          <a:solidFill>
            <a:schemeClr val="bg2"/>
          </a:solidFill>
          <a:ln w="12700">
            <a:solidFill>
              <a:schemeClr val="bg2"/>
            </a:solidFill>
            <a:prstDash val="solid"/>
          </a:ln>
        </p:spPr>
      </p:sp>
      <p:sp>
        <p:nvSpPr>
          <p:cNvPr id="54" name="Shape 52"/>
          <p:cNvSpPr/>
          <p:nvPr/>
        </p:nvSpPr>
        <p:spPr>
          <a:xfrm>
            <a:off x="3886200" y="3438144"/>
            <a:ext cx="310896" cy="310896"/>
          </a:xfrm>
          <a:prstGeom prst="ellipse">
            <a:avLst/>
          </a:prstGeom>
          <a:solidFill>
            <a:schemeClr val="accent1"/>
          </a:solidFill>
          <a:ln w="12700">
            <a:solidFill>
              <a:schemeClr val="accent1"/>
            </a:solidFill>
            <a:prstDash val="solid"/>
          </a:ln>
        </p:spPr>
      </p:sp>
      <p:sp>
        <p:nvSpPr>
          <p:cNvPr id="55" name="Text 53"/>
          <p:cNvSpPr txBox="1"/>
          <p:nvPr/>
        </p:nvSpPr>
        <p:spPr>
          <a:xfrm>
            <a:off x="3886200" y="3438144"/>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11</a:t>
            </a:r>
            <a:endParaRPr lang="en-US" sz="1200" dirty="0"/>
          </a:p>
        </p:txBody>
      </p:sp>
      <p:sp>
        <p:nvSpPr>
          <p:cNvPr id="56" name="Text 54"/>
          <p:cNvSpPr txBox="1"/>
          <p:nvPr/>
        </p:nvSpPr>
        <p:spPr>
          <a:xfrm>
            <a:off x="1371600" y="3364992"/>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כוח עילוי</a:t>
            </a:r>
            <a:endParaRPr lang="he-IL" sz="1500" dirty="0"/>
          </a:p>
        </p:txBody>
      </p:sp>
      <p:sp>
        <p:nvSpPr>
          <p:cNvPr id="57" name="Text 55"/>
          <p:cNvSpPr txBox="1"/>
          <p:nvPr/>
        </p:nvSpPr>
        <p:spPr>
          <a:xfrm>
            <a:off x="594360" y="3364992"/>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53</a:t>
            </a:r>
            <a:endParaRPr lang="en-US"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1</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המפץ הגדול ומבנה היקום</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להכיר את מבנה היקום: כוכב לכת, מערכת שמש, גלקסיה</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את רעיון המפץ הגדול</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המפץ הגדול ומבנה היקום: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היקום נוצר לפני כ־13.8 מיליארד שנה, ומאז הוא מתפשט.</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כוכב לכת מקיף כוכב. מערכת השמש היא השמש וכל מה שמקיף אותה. גלקסיה היא אוסף עצום של כוכבים, גז ואבק שהכבידה מחזיקה יחד.</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הגלקסיה שלנו היא שביל החלב.</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מנפחים בלון שמצוירות עליו נקודות, ורואים איך כל הנקודות מתרחקות זו מזו, כמו גלקסיות ביקום שמתפשט.</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חושבים שהמפץ הגדול היה פיצוץ בנקודה מסוימת בתוך חלל ריק.</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אם כמעט כל הגלקסיות הרחוקות מתרחקות מאיתנו, האם אנחנו במרכז היקום?</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לפני כמה שנים, בערך, היה המפץ הגדול?</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סדרו מהקטן לגדול: גלקסיה, כוכב לכת, מערכת שמש.</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איך נקראת הגלקסיה שלנו?</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2</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מרחקים ביקום</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מהי שנת אור</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להשוות סדרי גודל של מרחקים ביקום</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מרחקים ביקום: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שנת אור היא מרחק: הדרך שהאור עובר בשנה אחת.</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האור מהשמש מגיע אלינו בכ־8 דקות, ומהירח בפחות משנייה וחצי.</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המרחקים ביקום כל כך גדולים, שבק״מ המספרים לא נוחים.</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מודל בקנה מידה: אם השמש היא כדור בגודל 10 ס״מ, כדור הארץ הוא גרגר של 1 מ״מ, במרחק של כ־11 מטר.</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חושבים ששנת אור היא יחידת זמן.</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כשאנחנו מסתכלים על כוכב רחוק, למה אנחנו בעצם רואים את העבר?</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שנת אור היא יחידה של זמן או של מרחק?</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מה המרחק הממוצע מכדור הארץ לשמש, בערך?</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האור מהשמש מגיע אלינו בכ־8 דקות. כמה שניות זה?</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3</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אינטראקציה</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שכוח הוא תמיד חלק מאינטראקציה בין שני גופים</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להבחין בין אינטראקציה במגע לאינטראקציה מרחוק</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אינטראקציה: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כוח הוא פעולה של גוף אחד על גוף אחר, ותמיד יש פעולה הדדית.</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שני הכוחות באינטראקציה שווים בגודלם והפוכים בכיוונם, ופועלים על גופים שונים.</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במגע: דחיפה, משיכה, חיכוך. מרחוק: כבידה, מגנטיות, חשמל.</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שני תלמידים יושבים על כיסאות עם גלגלים, ותלמיד אחד דוחף את השני בכפות הידיים. שניהם נעים לאחור, גם מי שדחף. (שטח פנוי, דחיפה עדינה.)</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חושבים שהגוף החזק או הכבד מפעיל כוח גדול יותר באינטראקציה.</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כשאתם קופצים, אתם דוחפים את כדור הארץ. למה אנחנו לא מרגישים שהוא זז?</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מהי אינטראקציה?</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תנו דוגמה לאינטראקציה במגע ודוגמה לאינטראקציה מרחוק.</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ילד דוחף קיר בכוח של 50 ניוטון. באיזה כוח הקיר דוחף את הילד?</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4</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כוח המשיכה</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להבחין בין מסה למשקל</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לחשב משקל: משקל = מסה × 10</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כוח המשיכה: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מסה היא כמות החומר, ונמדדת בק״ג. משקל הוא כוח, ונמדד בניוטון.</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על כדור הארץ, משקל = מסה × 10.</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על הירח המסה לא משתנה, אבל המשקל קטן בערך פי 6.</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תולים משקולת של 100 גרם על דינמומטר, ורואים שהוא מראה 1 ניוטון ולא 100. הדינמומטר מודד ניוטונים, לא ק״ג.</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אומרים ״המשקל שלי 50 ק״ג״ ומתבלבלים בין מסה למשקל בתרגילים.</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מה היה קורה למשקל שלכם אם הייתם עומדים על כוכב לכת עם כבידה כפולה?</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מה המשקל של גוף שמסתו 6 ק״ג, על כדור הארץ?</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אסטרונאוט עובר מכדור הארץ לירח. מה משתנה: המסה או המשקל?</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לאיזה כיוון פועל כוח הכובד?</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5</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קפיץ</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את הקשר בין הכוח להתארכות הקפיץ</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להשתמש בנוסחה כוח = קבוע הקפיץ × התארכות</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קפיץ: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ככל שהכוח גדול יותר, הקפיץ מתארך יותר, ביחס ישר.</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קבוע הקפיץ אומר כמה ניוטון צריך כדי למתוח את הקפיץ במטר אחד.</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על העיקרון הזה עובד הדינמומטר.</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2651760" y="1188720"/>
            <a:ext cx="502920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תולים על קפיץ משקולות של 1, 2 ו־3 ניוטון, מודדים התארכות ומשרטטים גרף.</a:t>
            </a:r>
            <a:endParaRPr lang="he-IL" sz="2200" dirty="0"/>
          </a:p>
        </p:txBody>
      </p:sp>
      <p:sp>
        <p:nvSpPr>
          <p:cNvPr id="6" name="Shape 3"/>
          <p:cNvSpPr/>
          <p:nvPr/>
        </p:nvSpPr>
        <p:spPr>
          <a:xfrm>
            <a:off x="2697480" y="3520440"/>
            <a:ext cx="598932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2971800" y="3520440"/>
            <a:ext cx="544068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8" name="Shape 5"/>
          <p:cNvSpPr/>
          <p:nvPr/>
        </p:nvSpPr>
        <p:spPr>
          <a:xfrm>
            <a:off x="457200" y="1188720"/>
            <a:ext cx="2011680" cy="3200400"/>
          </a:xfrm>
          <a:prstGeom prst="roundRect">
            <a:avLst>
              <a:gd name="adj" fmla="val 5455"/>
            </a:avLst>
          </a:prstGeom>
          <a:solidFill>
            <a:schemeClr val="accent6"/>
          </a:solidFill>
          <a:ln w="12700">
            <a:solidFill>
              <a:srgbClr val="B9E6DE"/>
            </a:solidFill>
            <a:prstDash val="solid"/>
          </a:ln>
        </p:spPr>
      </p:sp>
      <p:sp>
        <p:nvSpPr>
          <p:cNvPr id="9" name="Text 6"/>
          <p:cNvSpPr txBox="1"/>
          <p:nvPr/>
        </p:nvSpPr>
        <p:spPr>
          <a:xfrm>
            <a:off x="502920" y="132588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accent2"/>
                </a:solidFill>
              </a:rPr>
              <a:t>סימולציה באתר</a:t>
            </a:r>
            <a:endParaRPr lang="he-IL" sz="1100" dirty="0"/>
          </a:p>
        </p:txBody>
      </p:sp>
      <p:sp>
        <p:nvSpPr>
          <p:cNvPr id="10" name="Text 7"/>
          <p:cNvSpPr txBox="1"/>
          <p:nvPr/>
        </p:nvSpPr>
        <p:spPr>
          <a:xfrm>
            <a:off x="502920" y="1600200"/>
            <a:ext cx="1920240" cy="365760"/>
          </a:xfrm>
          <a:prstGeom prst="rect">
            <a:avLst/>
          </a:prstGeom>
          <a:noFill/>
          <a:ln/>
        </p:spPr>
        <p:txBody>
          <a:bodyPr wrap="square" lIns="0" tIns="0" rIns="0" bIns="0" rtlCol="0" anchor="ctr"/>
          <a:lstStyle/>
          <a:p>
            <a:pPr rtl="1" algn="ctr" indent="0" marL="0">
              <a:buNone/>
            </a:pPr>
            <a:r>
              <a:rPr lang="he-IL" altLang="en-US" sz="1400" b="1" dirty="0">
                <a:solidFill>
                  <a:schemeClr val="tx1"/>
                </a:solidFill>
              </a:rPr>
              <a:t>קפיץ ותנועה הרמונית</a:t>
            </a:r>
            <a:endParaRPr lang="he-IL" sz="1400" dirty="0"/>
          </a:p>
        </p:txBody>
      </p:sp>
      <p:pic>
        <p:nvPicPr>
          <p:cNvPr id="11" name="Image 1" descr="/home/claude/teacherkit/deck/qr-s1.png">    </p:cNvPr>
          <p:cNvPicPr>
            <a:picLocks noChangeAspect="1"/>
          </p:cNvPicPr>
          <p:nvPr/>
        </p:nvPicPr>
        <p:blipFill>
          <a:blip r:embed="rId2"/>
          <a:stretch>
            <a:fillRect/>
          </a:stretch>
        </p:blipFill>
        <p:spPr>
          <a:xfrm>
            <a:off x="868680" y="2103120"/>
            <a:ext cx="1188720" cy="1188720"/>
          </a:xfrm>
          <a:prstGeom prst="rect">
            <a:avLst/>
          </a:prstGeom>
        </p:spPr>
      </p:pic>
      <p:sp>
        <p:nvSpPr>
          <p:cNvPr id="12" name="Text 8"/>
          <p:cNvSpPr txBox="1"/>
          <p:nvPr/>
        </p:nvSpPr>
        <p:spPr>
          <a:xfrm>
            <a:off x="548640" y="3474720"/>
            <a:ext cx="1828800" cy="548640"/>
          </a:xfrm>
          <a:prstGeom prst="rect">
            <a:avLst/>
          </a:prstGeom>
          <a:noFill/>
          <a:ln/>
        </p:spPr>
        <p:txBody>
          <a:bodyPr wrap="square" lIns="0" tIns="0" rIns="0" bIns="0" rtlCol="0" anchor="ctr"/>
          <a:lstStyle/>
          <a:p>
            <a:pPr rtl="1" algn="ctr" indent="0" marL="0">
              <a:buNone/>
            </a:pPr>
            <a:r>
              <a:rPr lang="he-IL" altLang="en-US" sz="1000" dirty="0">
                <a:solidFill>
                  <a:srgbClr val="575250"/>
                </a:solidFill>
              </a:rPr>
              <a:t>אפשר להקרין במקום ההדגמה או אחריה</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מציבים את האורך הכולל של הקפיץ במקום את ההתארכות.</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מה קורה אם מותחים קפיץ יותר מדי?</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קבוע הקפיץ הוא 200 ניוטון למטר, והקפיץ נמתח ב־0.1 מטר. מה הכוח?</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משקולת של 10 ניוטון מותחת קפיץ ב־5 ס״מ. כמה יימתח הקפיץ עם 20 ניוטון?</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איך נקרא מכשיר שמודד כוח בעזרת קפיץ?</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6</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החוק השני של ניוטון</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את הקשר בין כוח, מסה ותאוצה</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לחשב בעזרת כוח = מסה × תאוצה</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החוק השני של ניוטון: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כוח שקול גורם לתאוצה: שינוי במהירות.</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אותו כוח על מסה גדולה יותר: תאוצה קטנה יותר.</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אם הכוח השקול אפס, אין תאוצה: הגוף עומד או נע במהירות קבועה.</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2651760" y="1188720"/>
            <a:ext cx="502920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דוחפים עגלה ריקה ועגלה עם ספרים באותו כוח (מושכים בגומייה שמתוחה תמיד לאותו אורך, או בדינמומטר), ומשווים כמה מהר כל אחת מאיצה.</a:t>
            </a:r>
            <a:endParaRPr lang="he-IL" sz="2200" dirty="0"/>
          </a:p>
        </p:txBody>
      </p:sp>
      <p:sp>
        <p:nvSpPr>
          <p:cNvPr id="6" name="Shape 3"/>
          <p:cNvSpPr/>
          <p:nvPr/>
        </p:nvSpPr>
        <p:spPr>
          <a:xfrm>
            <a:off x="2697480" y="3520440"/>
            <a:ext cx="598932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2971800" y="3520440"/>
            <a:ext cx="544068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8" name="Shape 5"/>
          <p:cNvSpPr/>
          <p:nvPr/>
        </p:nvSpPr>
        <p:spPr>
          <a:xfrm>
            <a:off x="457200" y="1188720"/>
            <a:ext cx="2011680" cy="3200400"/>
          </a:xfrm>
          <a:prstGeom prst="roundRect">
            <a:avLst>
              <a:gd name="adj" fmla="val 5455"/>
            </a:avLst>
          </a:prstGeom>
          <a:solidFill>
            <a:schemeClr val="accent6"/>
          </a:solidFill>
          <a:ln w="12700">
            <a:solidFill>
              <a:srgbClr val="B9E6DE"/>
            </a:solidFill>
            <a:prstDash val="solid"/>
          </a:ln>
        </p:spPr>
      </p:sp>
      <p:sp>
        <p:nvSpPr>
          <p:cNvPr id="9" name="Text 6"/>
          <p:cNvSpPr txBox="1"/>
          <p:nvPr/>
        </p:nvSpPr>
        <p:spPr>
          <a:xfrm>
            <a:off x="502920" y="132588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accent2"/>
                </a:solidFill>
              </a:rPr>
              <a:t>סימולציה באתר</a:t>
            </a:r>
            <a:endParaRPr lang="he-IL" sz="1100" dirty="0"/>
          </a:p>
        </p:txBody>
      </p:sp>
      <p:sp>
        <p:nvSpPr>
          <p:cNvPr id="10" name="Text 7"/>
          <p:cNvSpPr txBox="1"/>
          <p:nvPr/>
        </p:nvSpPr>
        <p:spPr>
          <a:xfrm>
            <a:off x="502920" y="1600200"/>
            <a:ext cx="1920240" cy="365760"/>
          </a:xfrm>
          <a:prstGeom prst="rect">
            <a:avLst/>
          </a:prstGeom>
          <a:noFill/>
          <a:ln/>
        </p:spPr>
        <p:txBody>
          <a:bodyPr wrap="square" lIns="0" tIns="0" rIns="0" bIns="0" rtlCol="0" anchor="ctr"/>
          <a:lstStyle/>
          <a:p>
            <a:pPr rtl="1" algn="ctr" indent="0" marL="0">
              <a:buNone/>
            </a:pPr>
            <a:r>
              <a:rPr lang="he-IL" altLang="en-US" sz="1400" b="1" dirty="0">
                <a:solidFill>
                  <a:schemeClr val="tx1"/>
                </a:solidFill>
              </a:rPr>
              <a:t>מישור משופע</a:t>
            </a:r>
            <a:endParaRPr lang="he-IL" sz="1400" dirty="0"/>
          </a:p>
        </p:txBody>
      </p:sp>
      <p:pic>
        <p:nvPicPr>
          <p:cNvPr id="11" name="Image 1" descr="/home/claude/teacherkit/deck/qr-s2.png">    </p:cNvPr>
          <p:cNvPicPr>
            <a:picLocks noChangeAspect="1"/>
          </p:cNvPicPr>
          <p:nvPr/>
        </p:nvPicPr>
        <p:blipFill>
          <a:blip r:embed="rId2"/>
          <a:stretch>
            <a:fillRect/>
          </a:stretch>
        </p:blipFill>
        <p:spPr>
          <a:xfrm>
            <a:off x="868680" y="2103120"/>
            <a:ext cx="1188720" cy="1188720"/>
          </a:xfrm>
          <a:prstGeom prst="rect">
            <a:avLst/>
          </a:prstGeom>
        </p:spPr>
      </p:pic>
      <p:sp>
        <p:nvSpPr>
          <p:cNvPr id="12" name="Text 8"/>
          <p:cNvSpPr txBox="1"/>
          <p:nvPr/>
        </p:nvSpPr>
        <p:spPr>
          <a:xfrm>
            <a:off x="548640" y="3474720"/>
            <a:ext cx="1828800" cy="548640"/>
          </a:xfrm>
          <a:prstGeom prst="rect">
            <a:avLst/>
          </a:prstGeom>
          <a:noFill/>
          <a:ln/>
        </p:spPr>
        <p:txBody>
          <a:bodyPr wrap="square" lIns="0" tIns="0" rIns="0" bIns="0" rtlCol="0" anchor="ctr"/>
          <a:lstStyle/>
          <a:p>
            <a:pPr rtl="1" algn="ctr" indent="0" marL="0">
              <a:buNone/>
            </a:pPr>
            <a:r>
              <a:rPr lang="he-IL" altLang="en-US" sz="1000" dirty="0">
                <a:solidFill>
                  <a:srgbClr val="575250"/>
                </a:solidFill>
              </a:rPr>
              <a:t>אפשר להקרין במקום ההדגמה או אחריה</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חושבים שגוף שנע במהירות קבועה חייב כוח שקול שדוחף אותו.</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למה משאית ריקה מאיצה מהר יותר ממשאית מלאה, עם אותו מנוע?</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כוח של 20 ניוטון פועל על גוף שמסתו 4 ק״ג. מה התאוצה?</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איזה כוח צריך כדי שגוף של 3 ק״ג יאיץ ב־2 מטר לשנייה בריבוע?</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מכפילים את הכוח, והמסה לא משתנה. מה קורה לתאוצה?</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7</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מנוף</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את עיקרון המנוף</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לחשב איזון: כוח × מרחק בצד אחד שווה לכוח × מרחק בצד השני</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מנוף: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מנוף מסתובב סביב נקודת משען.</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המנוף מאוזן כשכוח × מרחק שווה בשני הצדדים.</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זרוע ארוכה מאפשרת להרים משא כבד בכוח קטן.</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סרגל על עיפרון כנקודת משען, ומטבעות בצדדים: מאזנים 2 מטבעות מול מטבע אחד במרחק כפול.</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מודדים מרחק מקצה המנוף ולא מנקודת המשען.</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איפה נקודת המשען במספריים, ולמה חותכים קרטון ליד הציר?</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ילד של 300 ניוטון יושב 2 מטר ממרכז הנדנדה. איפה צריך לשבת ילד של 400 ניוטון כדי לאזן?</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למה הידית של הדלת רחוקה מהצירים?</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מהי נקודת המשען?</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8</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אלקטרוסטטיקה</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להכיר מטען חיובי ושלילי</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להסביר טעינה בחיכוך</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אלקטרוסטטיקה: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מטענים זהים נדחים, ומטענים שונים נמשכים.</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בחיכוך עוברים אלקטרונים מגוף לגוף. מי שקיבל אלקטרונים נטען שלילית.</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הכוח גדל כשהמטענים מתקרבים.</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משפשפים בלון בשיער ומקרבים אותו לפיסות נייר קטנות או לזרם מים דק מהברז.</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חושבים שבחיכוך עוברים מטענים חיוביים.</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למה לפעמים ״חוטפים זרם״ כשנוגעים בידית דלת אחרי הליכה על שטיח?</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שני מטענים חיוביים: הם נמשכים או נדחים?</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משפשפים בלון בשיער, והבלון נטען במטען שלילי. אילו חלקיקים עברו אליו?</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מטען חיובי ומטען שלילי מתקרבים זה לזה. מה קורה לכוח ביניהם?</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9</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מגנטיות</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להכיר קטבים מגנטיים ואת הכוח ביניהם</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לדעת אילו חומרים נמשכים למגנט</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מגנטיות: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לכל מגנט שני קטבים: צפון ודרום. קטבים זהים נדחים, שונים נמשכים.</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ברזל, ניקל וקובלט נמשכים למגנט. נחושת, אלומיניום ועץ לא.</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כדור הארץ הוא מגנט ענק, ולכן מצפן מצביע צפונה.</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פיזור שבבי ברזל על נייר מעל מגנט, כדי לראות את קווי השדה.</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חושבים שכל מתכת נמשכת למגנט.</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איך אפשר להפוך מסמר רגיל למגנט?</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מקרבים קוטב צפוני לקוטב צפוני. מה קורה?</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אילו מהחומרים נמשכים למגנט: ברזל, נחושת, עץ, ניקל?</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חותכים מגנט מוט לשניים. כמה קטבים יש לכל חצי?</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10</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לחץ</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שלחץ תלוי בכוח ובשטח</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לחשב לחץ = כוח ÷ שטח</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לחץ: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אותו כוח על שטח קטן יוצר לחץ גדול.</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יחידת הלחץ היא פסקל: ניוטון למ״ר.</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לחץ המים גדל עם העומק.</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2651760" y="1188720"/>
            <a:ext cx="502920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לוחצים בלון על מסמר אחד מול לוח עם הרבה מסמרים. על הרבה מסמרים הוא לא מתפוצץ.</a:t>
            </a:r>
            <a:endParaRPr lang="he-IL" sz="2200" dirty="0"/>
          </a:p>
        </p:txBody>
      </p:sp>
      <p:sp>
        <p:nvSpPr>
          <p:cNvPr id="6" name="Shape 3"/>
          <p:cNvSpPr/>
          <p:nvPr/>
        </p:nvSpPr>
        <p:spPr>
          <a:xfrm>
            <a:off x="2697480" y="3520440"/>
            <a:ext cx="598932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2971800" y="3520440"/>
            <a:ext cx="544068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8" name="Shape 5"/>
          <p:cNvSpPr/>
          <p:nvPr/>
        </p:nvSpPr>
        <p:spPr>
          <a:xfrm>
            <a:off x="457200" y="1188720"/>
            <a:ext cx="2011680" cy="3200400"/>
          </a:xfrm>
          <a:prstGeom prst="roundRect">
            <a:avLst>
              <a:gd name="adj" fmla="val 5455"/>
            </a:avLst>
          </a:prstGeom>
          <a:solidFill>
            <a:schemeClr val="accent6"/>
          </a:solidFill>
          <a:ln w="12700">
            <a:solidFill>
              <a:srgbClr val="B9E6DE"/>
            </a:solidFill>
            <a:prstDash val="solid"/>
          </a:ln>
        </p:spPr>
      </p:sp>
      <p:sp>
        <p:nvSpPr>
          <p:cNvPr id="9" name="Text 6"/>
          <p:cNvSpPr txBox="1"/>
          <p:nvPr/>
        </p:nvSpPr>
        <p:spPr>
          <a:xfrm>
            <a:off x="502920" y="132588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accent2"/>
                </a:solidFill>
              </a:rPr>
              <a:t>סימולציה באתר</a:t>
            </a:r>
            <a:endParaRPr lang="he-IL" sz="1100" dirty="0"/>
          </a:p>
        </p:txBody>
      </p:sp>
      <p:sp>
        <p:nvSpPr>
          <p:cNvPr id="10" name="Text 7"/>
          <p:cNvSpPr txBox="1"/>
          <p:nvPr/>
        </p:nvSpPr>
        <p:spPr>
          <a:xfrm>
            <a:off x="502920" y="1600200"/>
            <a:ext cx="1920240" cy="365760"/>
          </a:xfrm>
          <a:prstGeom prst="rect">
            <a:avLst/>
          </a:prstGeom>
          <a:noFill/>
          <a:ln/>
        </p:spPr>
        <p:txBody>
          <a:bodyPr wrap="square" lIns="0" tIns="0" rIns="0" bIns="0" rtlCol="0" anchor="ctr"/>
          <a:lstStyle/>
          <a:p>
            <a:pPr rtl="1" algn="ctr" indent="0" marL="0">
              <a:buNone/>
            </a:pPr>
            <a:r>
              <a:rPr lang="he-IL" altLang="en-US" sz="1400" b="1" dirty="0">
                <a:solidFill>
                  <a:schemeClr val="tx1"/>
                </a:solidFill>
              </a:rPr>
              <a:t>ציפה וחוק ארכימדס</a:t>
            </a:r>
            <a:endParaRPr lang="he-IL" sz="1400" dirty="0"/>
          </a:p>
        </p:txBody>
      </p:sp>
      <p:pic>
        <p:nvPicPr>
          <p:cNvPr id="11" name="Image 1" descr="/home/claude/teacherkit/deck/qr-s3.png">    </p:cNvPr>
          <p:cNvPicPr>
            <a:picLocks noChangeAspect="1"/>
          </p:cNvPicPr>
          <p:nvPr/>
        </p:nvPicPr>
        <p:blipFill>
          <a:blip r:embed="rId2"/>
          <a:stretch>
            <a:fillRect/>
          </a:stretch>
        </p:blipFill>
        <p:spPr>
          <a:xfrm>
            <a:off x="868680" y="2103120"/>
            <a:ext cx="1188720" cy="1188720"/>
          </a:xfrm>
          <a:prstGeom prst="rect">
            <a:avLst/>
          </a:prstGeom>
        </p:spPr>
      </p:pic>
      <p:sp>
        <p:nvSpPr>
          <p:cNvPr id="12" name="Text 8"/>
          <p:cNvSpPr txBox="1"/>
          <p:nvPr/>
        </p:nvSpPr>
        <p:spPr>
          <a:xfrm>
            <a:off x="548640" y="3474720"/>
            <a:ext cx="1828800" cy="548640"/>
          </a:xfrm>
          <a:prstGeom prst="rect">
            <a:avLst/>
          </a:prstGeom>
          <a:noFill/>
          <a:ln/>
        </p:spPr>
        <p:txBody>
          <a:bodyPr wrap="square" lIns="0" tIns="0" rIns="0" bIns="0" rtlCol="0" anchor="ctr"/>
          <a:lstStyle/>
          <a:p>
            <a:pPr rtl="1" algn="ctr" indent="0" marL="0">
              <a:buNone/>
            </a:pPr>
            <a:r>
              <a:rPr lang="he-IL" altLang="en-US" sz="1000" dirty="0">
                <a:solidFill>
                  <a:srgbClr val="575250"/>
                </a:solidFill>
              </a:rPr>
              <a:t>אפשר להקרין במקום ההדגמה או אחריה</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שוכחים להמיר סמ״ר למ״ר לפני החישוב.</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למה לגמלים יש כפות רגליים רחבות, ולמה בשלג עמוק הולכים עם נעלי שלג רחבות?</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כוח של 100 ניוטון פועל על שטח של 0.5 מ״ר. מה הלחץ?</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למה סכין חדה חותכת טוב יותר?</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מה קורה ללחץ המים כשצוללים עמוק יותר?</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11</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כוח עילוי</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מהו כוח עילוי</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להסביר מתי גוף צף ומתי שוקע</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כוח עילוי: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נוזל דוחף כלפי מעלה כל גוף ששקוע בו: זה כוח העילוי.</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כוח העילוי שווה למשקל הנוזל שהגוף דוחק (חוק ארכימדס). אפשר למדוד אותו: קריאת הדינמומטר באוויר פחות הקריאה כשהגוף שקוע במים.</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גוף צף כשהצפיפות שלו קטנה מהצפיפות של הנוזל.</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2651760" y="1188720"/>
            <a:ext cx="502920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שוקלים אבן בדינמומטר באוויר ואחר כך כשהיא שקועה במים, ומשווים.</a:t>
            </a:r>
            <a:endParaRPr lang="he-IL" sz="2200" dirty="0"/>
          </a:p>
        </p:txBody>
      </p:sp>
      <p:sp>
        <p:nvSpPr>
          <p:cNvPr id="6" name="Shape 3"/>
          <p:cNvSpPr/>
          <p:nvPr/>
        </p:nvSpPr>
        <p:spPr>
          <a:xfrm>
            <a:off x="2697480" y="3520440"/>
            <a:ext cx="598932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2971800" y="3520440"/>
            <a:ext cx="544068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8" name="Shape 5"/>
          <p:cNvSpPr/>
          <p:nvPr/>
        </p:nvSpPr>
        <p:spPr>
          <a:xfrm>
            <a:off x="457200" y="1188720"/>
            <a:ext cx="2011680" cy="3200400"/>
          </a:xfrm>
          <a:prstGeom prst="roundRect">
            <a:avLst>
              <a:gd name="adj" fmla="val 5455"/>
            </a:avLst>
          </a:prstGeom>
          <a:solidFill>
            <a:schemeClr val="accent6"/>
          </a:solidFill>
          <a:ln w="12700">
            <a:solidFill>
              <a:srgbClr val="B9E6DE"/>
            </a:solidFill>
            <a:prstDash val="solid"/>
          </a:ln>
        </p:spPr>
      </p:sp>
      <p:sp>
        <p:nvSpPr>
          <p:cNvPr id="9" name="Text 6"/>
          <p:cNvSpPr txBox="1"/>
          <p:nvPr/>
        </p:nvSpPr>
        <p:spPr>
          <a:xfrm>
            <a:off x="502920" y="132588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accent2"/>
                </a:solidFill>
              </a:rPr>
              <a:t>סימולציה באתר</a:t>
            </a:r>
            <a:endParaRPr lang="he-IL" sz="1100" dirty="0"/>
          </a:p>
        </p:txBody>
      </p:sp>
      <p:sp>
        <p:nvSpPr>
          <p:cNvPr id="10" name="Text 7"/>
          <p:cNvSpPr txBox="1"/>
          <p:nvPr/>
        </p:nvSpPr>
        <p:spPr>
          <a:xfrm>
            <a:off x="502920" y="1600200"/>
            <a:ext cx="1920240" cy="365760"/>
          </a:xfrm>
          <a:prstGeom prst="rect">
            <a:avLst/>
          </a:prstGeom>
          <a:noFill/>
          <a:ln/>
        </p:spPr>
        <p:txBody>
          <a:bodyPr wrap="square" lIns="0" tIns="0" rIns="0" bIns="0" rtlCol="0" anchor="ctr"/>
          <a:lstStyle/>
          <a:p>
            <a:pPr rtl="1" algn="ctr" indent="0" marL="0">
              <a:buNone/>
            </a:pPr>
            <a:r>
              <a:rPr lang="he-IL" altLang="en-US" sz="1400" b="1" dirty="0">
                <a:solidFill>
                  <a:schemeClr val="tx1"/>
                </a:solidFill>
              </a:rPr>
              <a:t>ציפה וחוק ארכימדס</a:t>
            </a:r>
            <a:endParaRPr lang="he-IL" sz="1400" dirty="0"/>
          </a:p>
        </p:txBody>
      </p:sp>
      <p:pic>
        <p:nvPicPr>
          <p:cNvPr id="11" name="Image 1" descr="/home/claude/teacherkit/deck/qr-s3.png">    </p:cNvPr>
          <p:cNvPicPr>
            <a:picLocks noChangeAspect="1"/>
          </p:cNvPicPr>
          <p:nvPr/>
        </p:nvPicPr>
        <p:blipFill>
          <a:blip r:embed="rId2"/>
          <a:stretch>
            <a:fillRect/>
          </a:stretch>
        </p:blipFill>
        <p:spPr>
          <a:xfrm>
            <a:off x="868680" y="2103120"/>
            <a:ext cx="1188720" cy="1188720"/>
          </a:xfrm>
          <a:prstGeom prst="rect">
            <a:avLst/>
          </a:prstGeom>
        </p:spPr>
      </p:pic>
      <p:sp>
        <p:nvSpPr>
          <p:cNvPr id="12" name="Text 8"/>
          <p:cNvSpPr txBox="1"/>
          <p:nvPr/>
        </p:nvSpPr>
        <p:spPr>
          <a:xfrm>
            <a:off x="548640" y="3474720"/>
            <a:ext cx="1828800" cy="548640"/>
          </a:xfrm>
          <a:prstGeom prst="rect">
            <a:avLst/>
          </a:prstGeom>
          <a:noFill/>
          <a:ln/>
        </p:spPr>
        <p:txBody>
          <a:bodyPr wrap="square" lIns="0" tIns="0" rIns="0" bIns="0" rtlCol="0" anchor="ctr"/>
          <a:lstStyle/>
          <a:p>
            <a:pPr rtl="1" algn="ctr" indent="0" marL="0">
              <a:buNone/>
            </a:pPr>
            <a:r>
              <a:rPr lang="he-IL" altLang="en-US" sz="1000" dirty="0">
                <a:solidFill>
                  <a:srgbClr val="575250"/>
                </a:solidFill>
              </a:rPr>
              <a:t>אפשר להקרין במקום ההדגמה או אחריה</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חושבים שגופים כבדים תמיד שוקעים.</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למה קל יותר לצוף בים המלח?</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גוף שוקל 10 ניוטון באוויר ו־6 ניוטון כשהוא שקוע במים. מה כוח העילוי?</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מתי גוף צף על המים?</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אנייה עשויה פלדה, וצפה. איך זה ייתכן?</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57</a:t>
            </a:fld>
            <a:endParaRPr lang="en-US"/>
          </a:p>
        </p:txBody>
      </p:sp>
    </p:spTree>
  </p:cSld>
  <p:clrMapOvr>
    <a:masterClrMapping/>
  </p:clrMapOvr>
</p:sld>
</file>

<file path=ppt/theme/theme1.xml><?xml version="1.0" encoding="utf-8"?>
<a:theme xmlns:a="http://schemas.openxmlformats.org/drawingml/2006/main" name="Fizix">
  <a:themeElements>
    <a:clrScheme name="Fizix">
      <a:dk1>
        <a:srgbClr val="1E1810"/>
      </a:dk1>
      <a:lt1>
        <a:srgbClr val="FFFFFF"/>
      </a:lt1>
      <a:dk2>
        <a:srgbClr val="3B404C"/>
      </a:dk2>
      <a:lt2>
        <a:srgbClr val="FFF4EC"/>
      </a:lt2>
      <a:accent1>
        <a:srgbClr val="C2410C"/>
      </a:accent1>
      <a:accent2>
        <a:srgbClr val="1E9E8A"/>
      </a:accent2>
      <a:accent3>
        <a:srgbClr val="F0731F"/>
      </a:accent3>
      <a:accent4>
        <a:srgbClr val="7DE0CF"/>
      </a:accent4>
      <a:accent5>
        <a:srgbClr val="FFF1E8"/>
      </a:accent5>
      <a:accent6>
        <a:srgbClr val="E8F7F4"/>
      </a:accent6>
      <a:hlink>
        <a:srgbClr val="C2410C"/>
      </a:hlink>
      <a:folHlink>
        <a:srgbClr val="9A3412"/>
      </a:folHlink>
    </a:clrScheme>
    <a:fontScheme name="Fizix">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57</Slides>
  <Notes>57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Company>fizix.co.il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מצגות לשיעור בפיזיקה, כיתה ח׳</dc:title>
  <dc:subject>PptxGenJS Presentation</dc:subject>
  <dc:creator>פיזיקס</dc:creator>
  <cp:lastModifiedBy>פיזיקס</cp:lastModifiedBy>
  <cp:revision>1</cp:revision>
  <dcterms:created xsi:type="dcterms:W3CDTF">2026-10-21T20:13:21Z</dcterms:created>
  <dcterms:modified xsi:type="dcterms:W3CDTF">2026-10-21T20:13:21Z</dcterms:modified>
</cp:coreProperties>
</file>