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מדידת מרחקים" id="{8af6de85-25d9-b4bd-76ed-e802b7bbdf19}">
          <p14:sldIdLst>
            <p14:sldId id="258"/>
            <p14:sldId id="259"/>
            <p14:sldId id="260"/>
            <p14:sldId id="261"/>
            <p14:sldId id="262"/>
          </p14:sldIdLst>
        </p14:section>
        <p14:section name="2. שטח" id="{783d7ca6-0121-aaf0-5ac0-ff137ea1fc05}">
          <p14:sldIdLst>
            <p14:sldId id="263"/>
            <p14:sldId id="264"/>
            <p14:sldId id="265"/>
            <p14:sldId id="266"/>
            <p14:sldId id="267"/>
          </p14:sldIdLst>
        </p14:section>
        <p14:section name="3. זמנים" id="{6360d327-0fed-e761-ec54-67c9bb01cb6e}">
          <p14:sldIdLst>
            <p14:sldId id="268"/>
            <p14:sldId id="269"/>
            <p14:sldId id="270"/>
            <p14:sldId id="271"/>
            <p14:sldId id="272"/>
          </p14:sldIdLst>
        </p14:section>
        <p14:section name="4. מהירות" id="{28a408a9-685e-a99e-1c7d-bd0588897801}">
          <p14:sldIdLst>
            <p14:sldId id="273"/>
            <p14:sldId id="274"/>
            <p14:sldId id="275"/>
            <p14:sldId id="276"/>
            <p14:sldId id="277"/>
          </p14:sldIdLst>
        </p14:section>
        <p14:section name="5. גרפים" id="{5f377cea-3e7d-b359-3843-652732475a4b}">
          <p14:sldIdLst>
            <p14:sldId id="278"/>
            <p14:sldId id="279"/>
            <p14:sldId id="280"/>
            <p14:sldId id="281"/>
            <p14:sldId id="282"/>
          </p14:sldIdLst>
        </p14:section>
        <p14:section name="6. ניתוח עקבות" id="{626940ef-716e-f037-e066-be6e6e041764}">
          <p14:sldIdLst>
            <p14:sldId id="283"/>
            <p14:sldId id="284"/>
            <p14:sldId id="285"/>
            <p14:sldId id="286"/>
            <p14:sldId id="287"/>
          </p14:sldIdLst>
        </p14:section>
        <p14:section name="7. התמדה" id="{4431d954-b984-613e-f400-589dc48aff36}">
          <p14:sldIdLst>
            <p14:sldId id="288"/>
            <p14:sldId id="289"/>
            <p14:sldId id="290"/>
            <p14:sldId id="291"/>
            <p14:sldId id="292"/>
          </p14:sldIdLst>
        </p14:section>
        <p14:section name="8. חום וטמפרטורה" id="{21e435ce-c073-28d6-7c46-b2ba40b86e4c}">
          <p14:sldIdLst>
            <p14:sldId id="293"/>
            <p14:sldId id="294"/>
            <p14:sldId id="295"/>
            <p14:sldId id="296"/>
            <p14:sldId id="297"/>
          </p14:sldIdLst>
        </p14:section>
        <p14:section name="9. אור" id="{561c1119-623c-f21d-762a-693caf89b691}">
          <p14:sldIdLst>
            <p14:sldId id="298"/>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מצגות מוכנות לכל נושא. כל נושא נפתח בשקף כהה, ואחריו הסבר, הדגמה, טעות נפוצה ושאלה למחשבה, וכרטיס יציאה. אפשר לערוך ולהתאים לכיתה. מערכי השיעור, כרטיסי היציאה ובוחן הפתיחה נמצאים בערכת המורה באתר fizix.co.il.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תוכן העניינים. בהצגה אפשר לקפוץ לשקף מסוים: מקלידים את מספר השקף ולוחצים 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"מדידת מרחקים". הבוחן נפתח במסך מלא: רווח חושף את התשובה ועובר לשאלה הבאה, Esc יוצא.
מטרות השיעור:
• להכיר את יחידות האורך: מ״מ, ס״מ, מטר, ק״מ
• להמיר בין יחידות אורך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המטר הוא יחידת האורך התקנית. 1 ק״מ = 1,000 מטר, 1 מטר = 100 ס״מ, 1 ס״מ = 10 מ״מ.
2. ממירים מיחידה גדולה לקטנה בכפל, ומקטנה לגדולה בחילוק.
3. בוחרים יחידה שמתאימה לגודל: עיפרון בס״מ, כיתה במטרים, עיר בק״מ.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מודדים בסרגל ובסרט מדידה את אורך השולחן ואת אורך הכיתה, וכל זוג רושם בשתי יחידות.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כופלים כשצריך לחלק: 300 ס״מ הופכים ל־30,000 מטר במקום ל־3 מטר.
כדאי לשאול את הכיתה מי חשב כך, ולהראות בדוגמה למה זה לא נכון.
שאלה למחשבה: כמה צעדים שלכם יש בקילומטר? איך תבדקו?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250 ס״מ
2. ס״מ
3. 3.2 ק״מ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"שטח". הבוחן נפתח במסך מלא: רווח חושף את התשובה ועובר לשאלה הבאה, Esc יוצא.
מטרות השיעור:
• לחשב שטח של מלבן ושל ריבוע
• להכיר את יחידות השטח ולהבין למה הן ״בריבוע״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שטח מלבן = אורך × רוחב. שטח ריבוע = צלע × צלע.
2. יחידת שטח היא ריבוע: סמ״ר הוא ריבוע של 1 ס״מ על 1 ס״מ.
3. 1 מ״ר = 100 × 100 = 10,000 סמ״ר, ולא 100.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מכסים ריבוע של מטר על מטר בדפים או בריבועי נייר של 10 ס״מ, וסופרים כמה צריך.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ש־1 מ״ר שווה 100 סמ״ר, כמו בהמרת אורך.
כדאי לשאול את הכיתה מי חשב כך, ולהראות בדוגמה למה זה לא נכון.
שאלה למחשבה: חדר שגודלו 4 × 5 מטר, ואריח שגודלו 50 × 50 ס״מ. כמה אריחים צריך?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24 סמ״ר
2. 25 מ״ר
3. 10,000 סמ״ר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"זמנים". הבוחן נפתח במסך מלא: רווח חושף את התשובה ועובר לשאלה הבאה, Esc יוצא.
מטרות השיעור:
• להמיר בין שניות, דקות ושעות
• לחשב משך זמן ושעת סיום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1 שעה = 60 דקות = 3,600 שניות.
2. חצי שעה היא 30 דקות, לא 50. רבע שעה היא 15 דקות.
3. כשמחברים זמנים, עוברים לשעה הבאה אחרי 60 דקות.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מודדים בסטופר כמה זמן לוקח לכיתה לקום ולשבת 10 פעמים, וממירים לדקות ולשניות.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כותבים 2.5 שעות כ״2 שעות ו־50 דקות״.
כדאי לשאול את הכיתה מי חשב כך, ולהראות בדוגמה למה זה לא נכון.
שאלה למחשבה: כמה שניות יש ביממה? ובשנה?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180 שניות
2. 150 דקות
3. ב־20:15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"מהירות". הבוחן נפתח במסך מלא: רווח חושף את התשובה ועובר לשאלה הבאה, Esc יוצא.
מטרות השיעור:
• להבין מהי מהירות ולחשב אותה
• להמיר בין קמ״ש למטר לשנייה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מהירות = דרך ÷ זמן. ממנה אפשר לחשב גם דרך = מהירות × זמן, וזמן = דרך ÷ מהירות.
2. מקמ״ש למטר לשנייה מחלקים ב־3.6. ממטר לשנייה לקמ״ש כופלים ב־3.6.
3. מהירות ממוצעת לא אומרת שהמהירות הייתה קבועה כל הזמן.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שני תלמידים הולכים 10 מטר, אחד לאט ואחד מהר. הכיתה מודדת את הזמנים ומחשבת מהירות לכל אחד.
סימולציה באתר: גרפים של תנועה (fizix.co.il/גרפים-של-תנועה-אינטראקטיבי).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מציבים קמ״ש ושניות באותה נוסחה בלי להמיר.
כדאי לשאול את הכיתה מי חשב כך, ולהראות בדוגמה למה זה לא נכון.
שאלה למחשבה: מי מהיר יותר: רץ ב־10 מטר לשנייה, או רוכב אופניים ב־30 קמ״ש?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15 קמ״ש
2. 10 מטר לשנייה (מחלקים ב־3.6)
3. 2.5 שעות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"גרפים". הבוחן נפתח במסך מלא: רווח חושף את התשובה ועובר לשאלה הבאה, Esc יוצא.
מטרות השיעור:
• לקרוא גרף דרך־זמן
• לזהות מהגרף מתי הגוף עומד ומתי הוא נע מהר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הציר האופקי הוא הזמן, והציר האנכי הוא הדרך.
2. קו אופקי: הגוף עומד. קו עולה: הגוף מתקדם.
3. ככל שהקו תלול יותר, המהירות גדולה יותר. השיפוע הוא המהירות.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מקרינים את סימולציית הגרפים, ותלמיד הולך לפי הגרף שעל הלוח: עומד, הולך לאט, הולך מהר.
סימולציה באתר: גרפים של תנועה (fizix.co.il/גרפים-של-תנועה-אינטראקטיבי).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קוראים את הגרף כמו מפה של הדרך, וחושבים שקו עולה הוא ״עלייה במדרגות״.
כדאי לשאול את הכיתה מי חשב כך, ולהראות בדוגמה למה זה לא נכון.
שאלה למחשבה: איך ייראה גרף הדרך־זמן של מישהו שהלך, עצר לקנות גלידה, וחזר הביתה? (שימו לב: גם בדרך חזרה הדרך רק גדלה.)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עומד במקום (מהירות אפס)
2. גוף א׳
3. 5 מטר לשנייה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"ניתוח עקבות". הבוחן נפתח במסך מלא: רווח חושף את התשובה ועובר לשאלה הבאה, Esc יוצא.
מטרות השיעור:
• לנתח פס עקבות שנרשם בפרקי זמן שווים
• לזהות תנועה במהירות קבועה ותנועה מואצת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כל נקודה נרשמת אחרי אותו פרק זמן.
2. מרחקים שווים בין נקודות: מהירות קבועה. מרחקים הולכים וגדלים: המהירות גדלה.
3. מהירות = המרחק בין שתי נקודות ÷ הזמן בין שתיהן.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תלמיד הולך לאורך נייר ארוך, ובכל מחיאת כפיים (בקצב קבוע, אפשר בעזרת מטרונום בטלפון) שומטים מטבע או מסמנים נקודה. הכיתה מנתחת את המרחקים.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שמרווח גדול בין נקודות אומר שעבר יותר זמן, ולא שהגוף נע מהר יותר.
כדאי לשאול את הכיתה מי חשב כך, ולהראות בדוגמה למה זה לא נכון.
שאלה למחשבה: איך ייראה פס עקבות של מכונית שבולמת?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המהירות גדלה
2. תנועה במהירות קבועה
3. 20 ס״מ בשנייה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"התמדה". הבוחן נפתח במסך מלא: רווח חושף את התשובה ועובר לשאלה הבאה, Esc יוצא.
מטרות השיעור:
• להבין את חוק ההתמדה
• להסביר מצבים יומיומיים בעזרת התמדה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גוף נשאר במנוחה, או ממשיך לנוע במהירות קבועה בקו ישר, כל עוד לא פועל עליו כוח שקול.
2. ככל שהמסה גדולה יותר, ההתמדה גדולה יותר, וקשה יותר לשנות את התנועה.
3. חגורת בטיחות עוצרת את הגוף שלנו, שממשיך לנוע כשהמכונית בולמת.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מניחים מטבע על כרטיס מעל כוס, ומעיפים את הכרטיס במכה מהירה. המטבע נופל לכוס.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שגוף נע צריך כוח כדי להמשיך לנוע.
כדאי לשאול את הכיתה מי חשב כך, ולהראות בדוגמה למה זה לא נכון.
שאלה למחשבה: למה קשה יותר לעצור עגלת סופר מלאה מאשר ריקה?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קדימה, כי הגוף שלהם ממשיך לנוע (התמדה)
2. למשאית, כי המסה שלה גדולה יותר
3. לא פועל עליו כוח שקול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"חום וטמפרטורה". הבוחן נפתח במסך מלא: רווח חושף את התשובה ועובר לשאלה הבאה, Esc יוצא.
מטרות השיעור:
• להבחין בין חום לטמפרטורה
• להבין שחום עובר מגוף חם לגוף קר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טמפרטורה מודדת עד כמה גוף חם, ונמדדת במעלות צלזיוס.
2. חום הוא אנרגיה שעוברת מגוף חם לגוף קר, עד שהטמפרטורות משתוות.
3. החלקיקים נמצאים בתנועה מתמדת, וככל שהטמפרטורה גבוהה יותר הם נעים מהר יותר. בגז החלקיקים רחוקים זה מזה ונעים בחופשיות, ובמוצק הם רועדים סביב מקום קבוע.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מכניסים כוס קטנה של מים חמים מהברז לתוך קערה של מים קרים, עם מדחום בכל אחת, ומודדים כל דקה עד שהטמפרטורות משתוות.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חושבים ש״קור״ עובר מהקרח ליד, ולא חום מהיד לקרח.
כדאי לשאול את הכיתה מי חשב כך, ולהראות בדוגמה למה זה לא נכון.
שאלה למחשבה: למה אמבטיה פושרת יכולה להמיס יותר קרח מכוס תה רותחת?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מהתה לאוויר, עד שהטמפרטורות משתוות
2. גז
3. טמפרטורה מודדת עד כמה הגוף חם. חום הוא אנרגיה שעוברת מגוף חם לקר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פתיחה, 5 דקות. פתחו את בוחן הפתיחה באתר (fizix.co.il/בוחן-פתיחה-להקרנה, או קוד ה־QR בשקף), בחרו כיתה ז׳ ואת הנושא "אור". הבוחן נפתח במסך מלא: רווח חושף את התשובה ועובר לשאלה הבאה, Esc יוצא.
מטרות השיעור:
• להבין שהאור נע בקו ישר
• להכיר את חוק ההחזרה ואת היווצרות הצל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הסבר, 15 דקות. כדאי להציג כל נקודה ולעצור לשאלה קצרה לכיתה לפני שעוברים לבאה.
1. האור נע בקו ישר, ולכן גוף אטום יוצר צל.
2. במראה, זווית הפגיעה שווה לזווית ההחזרה.
3. בריק האור נע בכ־300,000 ק״מ בשנייה, ושום דבר לא נע מהר יותר.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הדגמה, 10 דקות. לפני ההדגמה כדאי לבקש מהתלמידים לנחש מה יקרה, ורק אז להראות.
פנס, כדור ומסך: מקרבים ומרחיקים את הכדור ורואים איך הצל גדל וקטן.
אחרי ההדגמה: 10 דקות תרגול מהחוברת של כיתה ז׳ (חוברות להורדה באתר).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הטעות הנפוצה: מודדים את הזווית מפני המראה ולא מהאנך.
כדאי לשאול את הכיתה מי חשב כך, ולהראות בדוגמה למה זה לא נכון.
שאלה למחשבה: למה הצל שלנו ארוך בבוקר ובערב, וקצר בצהריים?
מתאימה לתלמידים שסיימו מוקדם, או לדיון קצר בסוף התרגול.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סיכום, 5 דקות. התלמידים עונים לבד במחברת או על כרטיס היציאה המודפס.
תשובות:
1. האור נע בקו ישר, וגוף אטום חוסם אותו
2. 30°
3. 300,000 ק״מ בשנייה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8275320" y="320040"/>
            <a:ext cx="411480" cy="411480"/>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B8AEA6"/>
                </a:solidFill>
              </a:rPr>
              <a:t>fizix.co.il · כיתה ז׳</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p:bgPr>
    </p:bg>
    <p:spTree>
      <p:nvGrpSpPr>
        <p:cNvPr id="1" name=""/>
        <p:cNvGrpSpPr/>
        <p:nvPr/>
      </p:nvGrpSpPr>
      <p:grpSpPr>
        <a:xfrm>
          <a:off x="0" y="0"/>
          <a:ext cx="0" cy="0"/>
          <a:chOff x="0" y="0"/>
          <a:chExt cx="0" cy="0"/>
        </a:xfrm>
      </p:grpSpPr>
      <p:pic>
        <p:nvPicPr>
          <p:cNvPr id="2" name="Image 0" descr="/home/claude/teacherkit/logo.png">    </p:cNvPr>
          <p:cNvPicPr>
            <a:picLocks noChangeAspect="1"/>
          </p:cNvPicPr>
          <p:nvPr/>
        </p:nvPicPr>
        <p:blipFill>
          <a:blip r:embed="rId1"/>
          <a:stretch>
            <a:fillRect/>
          </a:stretch>
        </p:blipFill>
        <p:spPr>
          <a:xfrm>
            <a:off x="457200" y="347472"/>
            <a:ext cx="384048" cy="384048"/>
          </a:xfrm>
          <a:prstGeom prst="rect">
            <a:avLst/>
          </a:prstGeom>
        </p:spPr>
      </p:pic>
      <p:sp>
        <p:nvSpPr>
          <p:cNvPr id="3" name="Text 0"/>
          <p:cNvSpPr/>
          <p:nvPr/>
        </p:nvSpPr>
        <p:spPr>
          <a:xfrm>
            <a:off x="457200" y="4754880"/>
            <a:ext cx="3200400" cy="228600"/>
          </a:xfrm>
          <a:prstGeom prst="rect">
            <a:avLst/>
          </a:prstGeom>
          <a:noFill/>
          <a:ln/>
        </p:spPr>
        <p:txBody>
          <a:bodyPr wrap="square" lIns="0" tIns="0" rIns="0" bIns="0" rtlCol="0" anchor="ctr"/>
          <a:lstStyle/>
          <a:p>
            <a:pPr algn="l" indent="0" marL="0">
              <a:buNone/>
            </a:pPr>
            <a:r>
              <a:rPr lang="en-US" sz="900" dirty="0">
                <a:solidFill>
                  <a:srgbClr val="8A817B"/>
                </a:solidFill>
              </a:rPr>
              <a:t>fizix.co.il · כיתה ז׳</a:t>
            </a:r>
            <a:endParaRPr lang="en-US" sz="900" dirty="0"/>
          </a:p>
        </p:txBody>
      </p:sp>
      <p:sp>
        <p:nvSpPr>
          <p:cNvPr id="4" name="Text 1"/>
          <p:cNvSpPr/>
          <p:nvPr>
            <p:ph idx="102" type="title" hasCustomPrompt="1"/>
          </p:nvPr>
        </p:nvSpPr>
        <p:spPr>
          <a:xfrm>
            <a:off x="1097280" y="292608"/>
            <a:ext cx="7589520" cy="548640"/>
          </a:xfrm>
          <a:prstGeom prst="rect">
            <a:avLst/>
          </a:prstGeom>
          <a:noFill/>
          <a:ln/>
        </p:spPr>
        <p:txBody>
          <a:bodyPr wrap="square" rtlCol="0"/>
          <a:lstStyle>
            <a:lvl1pPr rtl="1" algn="r" indent="0" marL="0">
              <a:buNone/>
              <a:defRPr lang="en-US" sz="2800" b="1" dirty="0">
                <a:solidFill>
                  <a:schemeClr val="tx1"/>
                </a:solidFill>
              </a:defRPr>
            </a:lvl1pPr>
          </a:lstStyle>
          <a:p>
            <a:pPr algn="r" indent="0" marL="0">
              <a:buNone/>
            </a:pPr>
            <a:endParaRPr lang="en-US" sz="28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3.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3.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3.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3.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3.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3.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3.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3.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3.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234440"/>
            <a:ext cx="8138160" cy="822960"/>
          </a:xfrm>
          <a:prstGeom prst="rect">
            <a:avLst/>
          </a:prstGeom>
          <a:noFill/>
          <a:ln/>
        </p:spPr>
        <p:txBody>
          <a:bodyPr wrap="square" lIns="0" tIns="0" rIns="0" bIns="0" rtlCol="0" anchor="ctr"/>
          <a:lstStyle/>
          <a:p>
            <a:pPr rtl="1" algn="r" indent="0" marL="0">
              <a:buNone/>
            </a:pPr>
            <a:r>
              <a:rPr lang="he-IL" altLang="en-US" sz="4000" b="1" dirty="0">
                <a:solidFill>
                  <a:schemeClr val="bg1"/>
                </a:solidFill>
              </a:rPr>
              <a:t>מצגות לשיעור בפיזיקה</a:t>
            </a:r>
            <a:endParaRPr lang="he-IL" sz="4000" dirty="0"/>
          </a:p>
        </p:txBody>
      </p:sp>
      <p:sp>
        <p:nvSpPr>
          <p:cNvPr id="3" name="Text 1"/>
          <p:cNvSpPr txBox="1"/>
          <p:nvPr/>
        </p:nvSpPr>
        <p:spPr>
          <a:xfrm>
            <a:off x="548640" y="2011680"/>
            <a:ext cx="8138160" cy="640080"/>
          </a:xfrm>
          <a:prstGeom prst="rect">
            <a:avLst/>
          </a:prstGeom>
          <a:noFill/>
          <a:ln/>
        </p:spPr>
        <p:txBody>
          <a:bodyPr wrap="square" lIns="0" tIns="0" rIns="0" bIns="0" rtlCol="0" anchor="ctr"/>
          <a:lstStyle/>
          <a:p>
            <a:pPr rtl="1" algn="r" indent="0" marL="0">
              <a:buNone/>
            </a:pPr>
            <a:r>
              <a:rPr lang="he-IL" altLang="en-US" sz="3000" b="1" dirty="0">
                <a:solidFill>
                  <a:schemeClr val="accent3"/>
                </a:solidFill>
              </a:rPr>
              <a:t>כיתה ז׳</a:t>
            </a:r>
            <a:endParaRPr lang="he-IL" sz="3000" dirty="0"/>
          </a:p>
        </p:txBody>
      </p:sp>
      <p:sp>
        <p:nvSpPr>
          <p:cNvPr id="4" name="Text 2"/>
          <p:cNvSpPr txBox="1"/>
          <p:nvPr/>
        </p:nvSpPr>
        <p:spPr>
          <a:xfrm>
            <a:off x="2011680" y="2788920"/>
            <a:ext cx="6675120" cy="822960"/>
          </a:xfrm>
          <a:prstGeom prst="rect">
            <a:avLst/>
          </a:prstGeom>
          <a:noFill/>
          <a:ln/>
        </p:spPr>
        <p:txBody>
          <a:bodyPr wrap="square" lIns="0" tIns="0" rIns="0" bIns="0" rtlCol="0" anchor="t"/>
          <a:lstStyle/>
          <a:p>
            <a:pPr rtl="1" algn="r" indent="0" marL="0">
              <a:buNone/>
            </a:pPr>
            <a:r>
              <a:rPr lang="he-IL" altLang="en-US" sz="1500" dirty="0">
                <a:solidFill>
                  <a:srgbClr val="E8E4E0"/>
                </a:solidFill>
              </a:rPr>
              <a:t>9 נושאים, 5 שקפים לכל נושא: פתיחה, הסבר, הדגמה, טעות נפוצה ושאלה למחשבה, וכרטיס יציאה. הנחיות למורה בהערות הדובר של כל שקף.</a:t>
            </a:r>
            <a:endParaRPr lang="he-IL" sz="1500" dirty="0"/>
          </a:p>
        </p:txBody>
      </p:sp>
      <p:pic>
        <p:nvPicPr>
          <p:cNvPr id="5" name="Image 0" descr="/home/claude/teacherkit/deck/qr-kit.png">    </p:cNvPr>
          <p:cNvPicPr>
            <a:picLocks noChangeAspect="1"/>
          </p:cNvPicPr>
          <p:nvPr/>
        </p:nvPicPr>
        <p:blipFill>
          <a:blip r:embed="rId1"/>
          <a:stretch>
            <a:fillRect/>
          </a:stretch>
        </p:blipFill>
        <p:spPr>
          <a:xfrm>
            <a:off x="548640" y="3017520"/>
            <a:ext cx="1143000" cy="1143000"/>
          </a:xfrm>
          <a:prstGeom prst="rect">
            <a:avLst/>
          </a:prstGeom>
        </p:spPr>
      </p:pic>
      <p:sp>
        <p:nvSpPr>
          <p:cNvPr id="6" name="Text 3"/>
          <p:cNvSpPr txBox="1"/>
          <p:nvPr/>
        </p:nvSpPr>
        <p:spPr>
          <a:xfrm>
            <a:off x="320040" y="4206240"/>
            <a:ext cx="1600200" cy="365760"/>
          </a:xfrm>
          <a:prstGeom prst="rect">
            <a:avLst/>
          </a:prstGeom>
          <a:noFill/>
          <a:ln/>
        </p:spPr>
        <p:txBody>
          <a:bodyPr wrap="square" lIns="0" tIns="0" rIns="0" bIns="0" rtlCol="0" anchor="ctr"/>
          <a:lstStyle/>
          <a:p>
            <a:pPr rtl="1" algn="ctr" indent="0" marL="0">
              <a:buNone/>
            </a:pPr>
            <a:r>
              <a:rPr lang="he-IL" altLang="en-US" sz="900" dirty="0">
                <a:solidFill>
                  <a:srgbClr val="B8AEA6"/>
                </a:solidFill>
              </a:rPr>
              <a:t>כל החומרים: ערכת המורה באתר</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הנושאים במצגת</a:t>
            </a:r>
            <a:endParaRPr lang="en-US" sz="2800" dirty="0"/>
          </a:p>
        </p:txBody>
      </p:sp>
      <p:sp>
        <p:nvSpPr>
          <p:cNvPr id="3" name="Shape 1"/>
          <p:cNvSpPr/>
          <p:nvPr/>
        </p:nvSpPr>
        <p:spPr>
          <a:xfrm>
            <a:off x="4800600" y="1097280"/>
            <a:ext cx="3886200" cy="457200"/>
          </a:xfrm>
          <a:prstGeom prst="roundRect">
            <a:avLst>
              <a:gd name="adj" fmla="val 16000"/>
            </a:avLst>
          </a:prstGeom>
          <a:solidFill>
            <a:schemeClr val="bg2"/>
          </a:solidFill>
          <a:ln w="12700">
            <a:solidFill>
              <a:schemeClr val="bg2"/>
            </a:solidFill>
            <a:prstDash val="solid"/>
          </a:ln>
        </p:spPr>
      </p:sp>
      <p:sp>
        <p:nvSpPr>
          <p:cNvPr id="4" name="Shape 2"/>
          <p:cNvSpPr/>
          <p:nvPr/>
        </p:nvSpPr>
        <p:spPr>
          <a:xfrm>
            <a:off x="8229600" y="1170432"/>
            <a:ext cx="310896" cy="310896"/>
          </a:xfrm>
          <a:prstGeom prst="ellipse">
            <a:avLst/>
          </a:prstGeom>
          <a:solidFill>
            <a:schemeClr val="accent1"/>
          </a:solidFill>
          <a:ln w="12700">
            <a:solidFill>
              <a:schemeClr val="accent1"/>
            </a:solidFill>
            <a:prstDash val="solid"/>
          </a:ln>
        </p:spPr>
      </p:sp>
      <p:sp>
        <p:nvSpPr>
          <p:cNvPr id="5" name="Text 3"/>
          <p:cNvSpPr txBox="1"/>
          <p:nvPr/>
        </p:nvSpPr>
        <p:spPr>
          <a:xfrm>
            <a:off x="82296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6" name="Text 4"/>
          <p:cNvSpPr txBox="1"/>
          <p:nvPr/>
        </p:nvSpPr>
        <p:spPr>
          <a:xfrm>
            <a:off x="57150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מדידת מרחקים</a:t>
            </a:r>
            <a:endParaRPr lang="he-IL" sz="1500" dirty="0"/>
          </a:p>
        </p:txBody>
      </p:sp>
      <p:sp>
        <p:nvSpPr>
          <p:cNvPr id="7" name="Text 5"/>
          <p:cNvSpPr txBox="1"/>
          <p:nvPr/>
        </p:nvSpPr>
        <p:spPr>
          <a:xfrm>
            <a:off x="49377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a:t>
            </a:r>
            <a:endParaRPr lang="en-US" sz="1000" dirty="0"/>
          </a:p>
        </p:txBody>
      </p:sp>
      <p:sp>
        <p:nvSpPr>
          <p:cNvPr id="8" name="Shape 6"/>
          <p:cNvSpPr/>
          <p:nvPr/>
        </p:nvSpPr>
        <p:spPr>
          <a:xfrm>
            <a:off x="4800600" y="1664208"/>
            <a:ext cx="3886200" cy="457200"/>
          </a:xfrm>
          <a:prstGeom prst="roundRect">
            <a:avLst>
              <a:gd name="adj" fmla="val 16000"/>
            </a:avLst>
          </a:prstGeom>
          <a:solidFill>
            <a:schemeClr val="bg2"/>
          </a:solidFill>
          <a:ln w="12700">
            <a:solidFill>
              <a:schemeClr val="bg2"/>
            </a:solidFill>
            <a:prstDash val="solid"/>
          </a:ln>
        </p:spPr>
      </p:sp>
      <p:sp>
        <p:nvSpPr>
          <p:cNvPr id="9" name="Shape 7"/>
          <p:cNvSpPr/>
          <p:nvPr/>
        </p:nvSpPr>
        <p:spPr>
          <a:xfrm>
            <a:off x="8229600" y="1737360"/>
            <a:ext cx="310896" cy="310896"/>
          </a:xfrm>
          <a:prstGeom prst="ellipse">
            <a:avLst/>
          </a:prstGeom>
          <a:solidFill>
            <a:schemeClr val="accent1"/>
          </a:solidFill>
          <a:ln w="12700">
            <a:solidFill>
              <a:schemeClr val="accent1"/>
            </a:solidFill>
            <a:prstDash val="solid"/>
          </a:ln>
        </p:spPr>
      </p:sp>
      <p:sp>
        <p:nvSpPr>
          <p:cNvPr id="10" name="Text 8"/>
          <p:cNvSpPr txBox="1"/>
          <p:nvPr/>
        </p:nvSpPr>
        <p:spPr>
          <a:xfrm>
            <a:off x="82296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1" name="Text 9"/>
          <p:cNvSpPr txBox="1"/>
          <p:nvPr/>
        </p:nvSpPr>
        <p:spPr>
          <a:xfrm>
            <a:off x="57150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שטח</a:t>
            </a:r>
            <a:endParaRPr lang="he-IL" sz="1500" dirty="0"/>
          </a:p>
        </p:txBody>
      </p:sp>
      <p:sp>
        <p:nvSpPr>
          <p:cNvPr id="12" name="Text 10"/>
          <p:cNvSpPr txBox="1"/>
          <p:nvPr/>
        </p:nvSpPr>
        <p:spPr>
          <a:xfrm>
            <a:off x="49377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8</a:t>
            </a:r>
            <a:endParaRPr lang="en-US" sz="1000" dirty="0"/>
          </a:p>
        </p:txBody>
      </p:sp>
      <p:sp>
        <p:nvSpPr>
          <p:cNvPr id="13" name="Shape 11"/>
          <p:cNvSpPr/>
          <p:nvPr/>
        </p:nvSpPr>
        <p:spPr>
          <a:xfrm>
            <a:off x="4800600" y="2231136"/>
            <a:ext cx="3886200" cy="457200"/>
          </a:xfrm>
          <a:prstGeom prst="roundRect">
            <a:avLst>
              <a:gd name="adj" fmla="val 16000"/>
            </a:avLst>
          </a:prstGeom>
          <a:solidFill>
            <a:schemeClr val="bg2"/>
          </a:solidFill>
          <a:ln w="12700">
            <a:solidFill>
              <a:schemeClr val="bg2"/>
            </a:solidFill>
            <a:prstDash val="solid"/>
          </a:ln>
        </p:spPr>
      </p:sp>
      <p:sp>
        <p:nvSpPr>
          <p:cNvPr id="14" name="Shape 12"/>
          <p:cNvSpPr/>
          <p:nvPr/>
        </p:nvSpPr>
        <p:spPr>
          <a:xfrm>
            <a:off x="8229600" y="2304288"/>
            <a:ext cx="310896" cy="310896"/>
          </a:xfrm>
          <a:prstGeom prst="ellipse">
            <a:avLst/>
          </a:prstGeom>
          <a:solidFill>
            <a:schemeClr val="accent1"/>
          </a:solidFill>
          <a:ln w="12700">
            <a:solidFill>
              <a:schemeClr val="accent1"/>
            </a:solidFill>
            <a:prstDash val="solid"/>
          </a:ln>
        </p:spPr>
      </p:sp>
      <p:sp>
        <p:nvSpPr>
          <p:cNvPr id="15" name="Text 13"/>
          <p:cNvSpPr txBox="1"/>
          <p:nvPr/>
        </p:nvSpPr>
        <p:spPr>
          <a:xfrm>
            <a:off x="82296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16" name="Text 14"/>
          <p:cNvSpPr txBox="1"/>
          <p:nvPr/>
        </p:nvSpPr>
        <p:spPr>
          <a:xfrm>
            <a:off x="57150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זמנים</a:t>
            </a:r>
            <a:endParaRPr lang="he-IL" sz="1500" dirty="0"/>
          </a:p>
        </p:txBody>
      </p:sp>
      <p:sp>
        <p:nvSpPr>
          <p:cNvPr id="17" name="Text 15"/>
          <p:cNvSpPr txBox="1"/>
          <p:nvPr/>
        </p:nvSpPr>
        <p:spPr>
          <a:xfrm>
            <a:off x="49377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13</a:t>
            </a:r>
            <a:endParaRPr lang="en-US" sz="1000" dirty="0"/>
          </a:p>
        </p:txBody>
      </p:sp>
      <p:sp>
        <p:nvSpPr>
          <p:cNvPr id="18" name="Shape 16"/>
          <p:cNvSpPr/>
          <p:nvPr/>
        </p:nvSpPr>
        <p:spPr>
          <a:xfrm>
            <a:off x="4800600" y="2798064"/>
            <a:ext cx="3886200" cy="457200"/>
          </a:xfrm>
          <a:prstGeom prst="roundRect">
            <a:avLst>
              <a:gd name="adj" fmla="val 16000"/>
            </a:avLst>
          </a:prstGeom>
          <a:solidFill>
            <a:schemeClr val="bg2"/>
          </a:solidFill>
          <a:ln w="12700">
            <a:solidFill>
              <a:schemeClr val="bg2"/>
            </a:solidFill>
            <a:prstDash val="solid"/>
          </a:ln>
        </p:spPr>
      </p:sp>
      <p:sp>
        <p:nvSpPr>
          <p:cNvPr id="19" name="Shape 17"/>
          <p:cNvSpPr/>
          <p:nvPr/>
        </p:nvSpPr>
        <p:spPr>
          <a:xfrm>
            <a:off x="8229600" y="2871216"/>
            <a:ext cx="310896" cy="310896"/>
          </a:xfrm>
          <a:prstGeom prst="ellipse">
            <a:avLst/>
          </a:prstGeom>
          <a:solidFill>
            <a:schemeClr val="accent1"/>
          </a:solidFill>
          <a:ln w="12700">
            <a:solidFill>
              <a:schemeClr val="accent1"/>
            </a:solidFill>
            <a:prstDash val="solid"/>
          </a:ln>
        </p:spPr>
      </p:sp>
      <p:sp>
        <p:nvSpPr>
          <p:cNvPr id="20" name="Text 18"/>
          <p:cNvSpPr txBox="1"/>
          <p:nvPr/>
        </p:nvSpPr>
        <p:spPr>
          <a:xfrm>
            <a:off x="82296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1" name="Text 19"/>
          <p:cNvSpPr txBox="1"/>
          <p:nvPr/>
        </p:nvSpPr>
        <p:spPr>
          <a:xfrm>
            <a:off x="57150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מהירות</a:t>
            </a:r>
            <a:endParaRPr lang="he-IL" sz="1500" dirty="0"/>
          </a:p>
        </p:txBody>
      </p:sp>
      <p:sp>
        <p:nvSpPr>
          <p:cNvPr id="22" name="Text 20"/>
          <p:cNvSpPr txBox="1"/>
          <p:nvPr/>
        </p:nvSpPr>
        <p:spPr>
          <a:xfrm>
            <a:off x="49377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18</a:t>
            </a:r>
            <a:endParaRPr lang="en-US" sz="1000" dirty="0"/>
          </a:p>
        </p:txBody>
      </p:sp>
      <p:sp>
        <p:nvSpPr>
          <p:cNvPr id="23" name="Shape 21"/>
          <p:cNvSpPr/>
          <p:nvPr/>
        </p:nvSpPr>
        <p:spPr>
          <a:xfrm>
            <a:off x="4800600" y="3364992"/>
            <a:ext cx="3886200" cy="457200"/>
          </a:xfrm>
          <a:prstGeom prst="roundRect">
            <a:avLst>
              <a:gd name="adj" fmla="val 16000"/>
            </a:avLst>
          </a:prstGeom>
          <a:solidFill>
            <a:schemeClr val="bg2"/>
          </a:solidFill>
          <a:ln w="12700">
            <a:solidFill>
              <a:schemeClr val="bg2"/>
            </a:solidFill>
            <a:prstDash val="solid"/>
          </a:ln>
        </p:spPr>
      </p:sp>
      <p:sp>
        <p:nvSpPr>
          <p:cNvPr id="24" name="Shape 22"/>
          <p:cNvSpPr/>
          <p:nvPr/>
        </p:nvSpPr>
        <p:spPr>
          <a:xfrm>
            <a:off x="8229600" y="3438144"/>
            <a:ext cx="310896" cy="310896"/>
          </a:xfrm>
          <a:prstGeom prst="ellipse">
            <a:avLst/>
          </a:prstGeom>
          <a:solidFill>
            <a:schemeClr val="accent1"/>
          </a:solidFill>
          <a:ln w="12700">
            <a:solidFill>
              <a:schemeClr val="accent1"/>
            </a:solidFill>
            <a:prstDash val="solid"/>
          </a:ln>
        </p:spPr>
      </p:sp>
      <p:sp>
        <p:nvSpPr>
          <p:cNvPr id="25" name="Text 23"/>
          <p:cNvSpPr txBox="1"/>
          <p:nvPr/>
        </p:nvSpPr>
        <p:spPr>
          <a:xfrm>
            <a:off x="8229600" y="3438144"/>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6" name="Text 24"/>
          <p:cNvSpPr txBox="1"/>
          <p:nvPr/>
        </p:nvSpPr>
        <p:spPr>
          <a:xfrm>
            <a:off x="5715000" y="3364992"/>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גרפים</a:t>
            </a:r>
            <a:endParaRPr lang="he-IL" sz="1500" dirty="0"/>
          </a:p>
        </p:txBody>
      </p:sp>
      <p:sp>
        <p:nvSpPr>
          <p:cNvPr id="27" name="Text 25"/>
          <p:cNvSpPr txBox="1"/>
          <p:nvPr/>
        </p:nvSpPr>
        <p:spPr>
          <a:xfrm>
            <a:off x="4937760" y="3364992"/>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23</a:t>
            </a:r>
            <a:endParaRPr lang="en-US" sz="1000" dirty="0"/>
          </a:p>
        </p:txBody>
      </p:sp>
      <p:sp>
        <p:nvSpPr>
          <p:cNvPr id="28" name="Shape 26"/>
          <p:cNvSpPr/>
          <p:nvPr/>
        </p:nvSpPr>
        <p:spPr>
          <a:xfrm>
            <a:off x="457200" y="1097280"/>
            <a:ext cx="3886200" cy="457200"/>
          </a:xfrm>
          <a:prstGeom prst="roundRect">
            <a:avLst>
              <a:gd name="adj" fmla="val 16000"/>
            </a:avLst>
          </a:prstGeom>
          <a:solidFill>
            <a:schemeClr val="bg2"/>
          </a:solidFill>
          <a:ln w="12700">
            <a:solidFill>
              <a:schemeClr val="bg2"/>
            </a:solidFill>
            <a:prstDash val="solid"/>
          </a:ln>
        </p:spPr>
      </p:sp>
      <p:sp>
        <p:nvSpPr>
          <p:cNvPr id="29" name="Shape 27"/>
          <p:cNvSpPr/>
          <p:nvPr/>
        </p:nvSpPr>
        <p:spPr>
          <a:xfrm>
            <a:off x="3886200" y="1170432"/>
            <a:ext cx="310896" cy="310896"/>
          </a:xfrm>
          <a:prstGeom prst="ellipse">
            <a:avLst/>
          </a:prstGeom>
          <a:solidFill>
            <a:schemeClr val="accent1"/>
          </a:solidFill>
          <a:ln w="12700">
            <a:solidFill>
              <a:schemeClr val="accent1"/>
            </a:solidFill>
            <a:prstDash val="solid"/>
          </a:ln>
        </p:spPr>
      </p:sp>
      <p:sp>
        <p:nvSpPr>
          <p:cNvPr id="30" name="Text 28"/>
          <p:cNvSpPr txBox="1"/>
          <p:nvPr/>
        </p:nvSpPr>
        <p:spPr>
          <a:xfrm>
            <a:off x="3886200" y="117043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31" name="Text 29"/>
          <p:cNvSpPr txBox="1"/>
          <p:nvPr/>
        </p:nvSpPr>
        <p:spPr>
          <a:xfrm>
            <a:off x="1371600" y="1097280"/>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ניתוח עקבות</a:t>
            </a:r>
            <a:endParaRPr lang="he-IL" sz="1500" dirty="0"/>
          </a:p>
        </p:txBody>
      </p:sp>
      <p:sp>
        <p:nvSpPr>
          <p:cNvPr id="32" name="Text 30"/>
          <p:cNvSpPr txBox="1"/>
          <p:nvPr/>
        </p:nvSpPr>
        <p:spPr>
          <a:xfrm>
            <a:off x="594360" y="1097280"/>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28</a:t>
            </a:r>
            <a:endParaRPr lang="en-US" sz="1000" dirty="0"/>
          </a:p>
        </p:txBody>
      </p:sp>
      <p:sp>
        <p:nvSpPr>
          <p:cNvPr id="33" name="Shape 31"/>
          <p:cNvSpPr/>
          <p:nvPr/>
        </p:nvSpPr>
        <p:spPr>
          <a:xfrm>
            <a:off x="457200" y="1664208"/>
            <a:ext cx="3886200" cy="457200"/>
          </a:xfrm>
          <a:prstGeom prst="roundRect">
            <a:avLst>
              <a:gd name="adj" fmla="val 16000"/>
            </a:avLst>
          </a:prstGeom>
          <a:solidFill>
            <a:schemeClr val="bg2"/>
          </a:solidFill>
          <a:ln w="12700">
            <a:solidFill>
              <a:schemeClr val="bg2"/>
            </a:solidFill>
            <a:prstDash val="solid"/>
          </a:ln>
        </p:spPr>
      </p:sp>
      <p:sp>
        <p:nvSpPr>
          <p:cNvPr id="34" name="Shape 32"/>
          <p:cNvSpPr/>
          <p:nvPr/>
        </p:nvSpPr>
        <p:spPr>
          <a:xfrm>
            <a:off x="3886200" y="1737360"/>
            <a:ext cx="310896" cy="310896"/>
          </a:xfrm>
          <a:prstGeom prst="ellipse">
            <a:avLst/>
          </a:prstGeom>
          <a:solidFill>
            <a:schemeClr val="accent1"/>
          </a:solidFill>
          <a:ln w="12700">
            <a:solidFill>
              <a:schemeClr val="accent1"/>
            </a:solidFill>
            <a:prstDash val="solid"/>
          </a:ln>
        </p:spPr>
      </p:sp>
      <p:sp>
        <p:nvSpPr>
          <p:cNvPr id="35" name="Text 33"/>
          <p:cNvSpPr txBox="1"/>
          <p:nvPr/>
        </p:nvSpPr>
        <p:spPr>
          <a:xfrm>
            <a:off x="3886200" y="173736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36" name="Text 34"/>
          <p:cNvSpPr txBox="1"/>
          <p:nvPr/>
        </p:nvSpPr>
        <p:spPr>
          <a:xfrm>
            <a:off x="1371600" y="1664208"/>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התמדה</a:t>
            </a:r>
            <a:endParaRPr lang="he-IL" sz="1500" dirty="0"/>
          </a:p>
        </p:txBody>
      </p:sp>
      <p:sp>
        <p:nvSpPr>
          <p:cNvPr id="37" name="Text 35"/>
          <p:cNvSpPr txBox="1"/>
          <p:nvPr/>
        </p:nvSpPr>
        <p:spPr>
          <a:xfrm>
            <a:off x="594360" y="1664208"/>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33</a:t>
            </a:r>
            <a:endParaRPr lang="en-US" sz="1000" dirty="0"/>
          </a:p>
        </p:txBody>
      </p:sp>
      <p:sp>
        <p:nvSpPr>
          <p:cNvPr id="38" name="Shape 36"/>
          <p:cNvSpPr/>
          <p:nvPr/>
        </p:nvSpPr>
        <p:spPr>
          <a:xfrm>
            <a:off x="457200" y="2231136"/>
            <a:ext cx="3886200" cy="457200"/>
          </a:xfrm>
          <a:prstGeom prst="roundRect">
            <a:avLst>
              <a:gd name="adj" fmla="val 16000"/>
            </a:avLst>
          </a:prstGeom>
          <a:solidFill>
            <a:schemeClr val="bg2"/>
          </a:solidFill>
          <a:ln w="12700">
            <a:solidFill>
              <a:schemeClr val="bg2"/>
            </a:solidFill>
            <a:prstDash val="solid"/>
          </a:ln>
        </p:spPr>
      </p:sp>
      <p:sp>
        <p:nvSpPr>
          <p:cNvPr id="39" name="Shape 37"/>
          <p:cNvSpPr/>
          <p:nvPr/>
        </p:nvSpPr>
        <p:spPr>
          <a:xfrm>
            <a:off x="3886200" y="2304288"/>
            <a:ext cx="310896" cy="310896"/>
          </a:xfrm>
          <a:prstGeom prst="ellipse">
            <a:avLst/>
          </a:prstGeom>
          <a:solidFill>
            <a:schemeClr val="accent1"/>
          </a:solidFill>
          <a:ln w="12700">
            <a:solidFill>
              <a:schemeClr val="accent1"/>
            </a:solidFill>
            <a:prstDash val="solid"/>
          </a:ln>
        </p:spPr>
      </p:sp>
      <p:sp>
        <p:nvSpPr>
          <p:cNvPr id="40" name="Text 38"/>
          <p:cNvSpPr txBox="1"/>
          <p:nvPr/>
        </p:nvSpPr>
        <p:spPr>
          <a:xfrm>
            <a:off x="3886200" y="230428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8</a:t>
            </a:r>
            <a:endParaRPr lang="en-US" sz="1200" dirty="0"/>
          </a:p>
        </p:txBody>
      </p:sp>
      <p:sp>
        <p:nvSpPr>
          <p:cNvPr id="41" name="Text 39"/>
          <p:cNvSpPr txBox="1"/>
          <p:nvPr/>
        </p:nvSpPr>
        <p:spPr>
          <a:xfrm>
            <a:off x="1371600" y="2231136"/>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חום וטמפרטורה</a:t>
            </a:r>
            <a:endParaRPr lang="he-IL" sz="1500" dirty="0"/>
          </a:p>
        </p:txBody>
      </p:sp>
      <p:sp>
        <p:nvSpPr>
          <p:cNvPr id="42" name="Text 40"/>
          <p:cNvSpPr txBox="1"/>
          <p:nvPr/>
        </p:nvSpPr>
        <p:spPr>
          <a:xfrm>
            <a:off x="594360" y="2231136"/>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38</a:t>
            </a:r>
            <a:endParaRPr lang="en-US" sz="1000" dirty="0"/>
          </a:p>
        </p:txBody>
      </p:sp>
      <p:sp>
        <p:nvSpPr>
          <p:cNvPr id="43" name="Shape 41"/>
          <p:cNvSpPr/>
          <p:nvPr/>
        </p:nvSpPr>
        <p:spPr>
          <a:xfrm>
            <a:off x="457200" y="2798064"/>
            <a:ext cx="3886200" cy="457200"/>
          </a:xfrm>
          <a:prstGeom prst="roundRect">
            <a:avLst>
              <a:gd name="adj" fmla="val 16000"/>
            </a:avLst>
          </a:prstGeom>
          <a:solidFill>
            <a:schemeClr val="bg2"/>
          </a:solidFill>
          <a:ln w="12700">
            <a:solidFill>
              <a:schemeClr val="bg2"/>
            </a:solidFill>
            <a:prstDash val="solid"/>
          </a:ln>
        </p:spPr>
      </p:sp>
      <p:sp>
        <p:nvSpPr>
          <p:cNvPr id="44" name="Shape 42"/>
          <p:cNvSpPr/>
          <p:nvPr/>
        </p:nvSpPr>
        <p:spPr>
          <a:xfrm>
            <a:off x="3886200" y="2871216"/>
            <a:ext cx="310896" cy="310896"/>
          </a:xfrm>
          <a:prstGeom prst="ellipse">
            <a:avLst/>
          </a:prstGeom>
          <a:solidFill>
            <a:schemeClr val="accent1"/>
          </a:solidFill>
          <a:ln w="12700">
            <a:solidFill>
              <a:schemeClr val="accent1"/>
            </a:solidFill>
            <a:prstDash val="solid"/>
          </a:ln>
        </p:spPr>
      </p:sp>
      <p:sp>
        <p:nvSpPr>
          <p:cNvPr id="45" name="Text 43"/>
          <p:cNvSpPr txBox="1"/>
          <p:nvPr/>
        </p:nvSpPr>
        <p:spPr>
          <a:xfrm>
            <a:off x="3886200" y="287121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9</a:t>
            </a:r>
            <a:endParaRPr lang="en-US" sz="1200" dirty="0"/>
          </a:p>
        </p:txBody>
      </p:sp>
      <p:sp>
        <p:nvSpPr>
          <p:cNvPr id="46" name="Text 44"/>
          <p:cNvSpPr txBox="1"/>
          <p:nvPr/>
        </p:nvSpPr>
        <p:spPr>
          <a:xfrm>
            <a:off x="1371600" y="2798064"/>
            <a:ext cx="2423160" cy="457200"/>
          </a:xfrm>
          <a:prstGeom prst="rect">
            <a:avLst/>
          </a:prstGeom>
          <a:noFill/>
          <a:ln/>
        </p:spPr>
        <p:txBody>
          <a:bodyPr wrap="square" lIns="0" tIns="0" rIns="0" bIns="0" rtlCol="0" anchor="ctr"/>
          <a:lstStyle/>
          <a:p>
            <a:pPr rtl="1" algn="r" indent="0" marL="0">
              <a:buNone/>
            </a:pPr>
            <a:r>
              <a:rPr lang="he-IL" altLang="en-US" sz="1500" b="1" dirty="0">
                <a:solidFill>
                  <a:schemeClr val="tx1"/>
                </a:solidFill>
              </a:rPr>
              <a:t>אור</a:t>
            </a:r>
            <a:endParaRPr lang="he-IL" sz="1500" dirty="0"/>
          </a:p>
        </p:txBody>
      </p:sp>
      <p:sp>
        <p:nvSpPr>
          <p:cNvPr id="47" name="Text 45"/>
          <p:cNvSpPr txBox="1"/>
          <p:nvPr/>
        </p:nvSpPr>
        <p:spPr>
          <a:xfrm>
            <a:off x="594360" y="2798064"/>
            <a:ext cx="822960" cy="457200"/>
          </a:xfrm>
          <a:prstGeom prst="rect">
            <a:avLst/>
          </a:prstGeom>
          <a:noFill/>
          <a:ln/>
        </p:spPr>
        <p:txBody>
          <a:bodyPr wrap="square" lIns="0" tIns="0" rIns="0" bIns="0" rtlCol="0" anchor="ctr"/>
          <a:lstStyle/>
          <a:p>
            <a:pPr rtl="1" algn="l" indent="0" marL="0">
              <a:buNone/>
            </a:pPr>
            <a:r>
              <a:rPr lang="en-US" sz="1000" dirty="0">
                <a:solidFill>
                  <a:srgbClr val="8A817B"/>
                </a:solidFill>
              </a:rPr>
              <a:t>שקף 43</a:t>
            </a:r>
            <a:endParaRPr lang="en-US"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1</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מדידת מרחקים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את יחידות האורך: מ״מ, ס״מ, מטר, ק״מ</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להמיר בין יחידות אורך</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מדידת מרחקים: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המטר הוא יחידת האורך התקנית. 1 ק״מ = 1,000 מטר, 1 מטר = 100 ס״מ, 1 ס״מ = 10 מ״מ.</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ממירים מיחידה גדולה לקטנה בכפל, ומקטנה לגדולה בחילוק.</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בוחרים יחידה שמתאימה לגודל: עיפרון בס״מ, כיתה במטרים, עיר בק״מ.</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מודדים בסרגל ובסרט מדידה את אורך השולחן ואת אורך הכיתה, וכל זוג רושם בשתי יחידות.</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כופלים כשצריך לחלק: 300 ס״מ הופכים ל־30,000 מטר במקום ל־3 מטר.</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כמה צעדים שלכם יש בקילומטר? איך תבדקו?</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סנטימטרים יש ב־2.5 מטר?</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איזו יחידה מתאימה למדידת אורך של עיפרון: ק״מ, מטר או ס״מ?</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המירו 3,200 מטר לקילומטרים.</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2</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שטח</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שטח של מלבן ושל ריבוע</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את יחידות השטח ולהבין למה הן ״בריבוע״</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שטח: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שטח מלבן = אורך × רוחב. שטח ריבוע = צלע × צלע.</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יחידת שטח היא ריבוע: סמ״ר הוא ריבוע של 1 ס״מ על 1 ס״מ.</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1 מ״ר = 100 × 100 = 10,000 סמ״ר, ולא 100.</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מכסים ריבוע של מטר על מטר בדפים או בריבועי נייר של 10 ס״מ, וסופרים כמה צריך.</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ש־1 מ״ר שווה 100 סמ״ר, כמו בהמרת אורך.</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חדר שגודלו 4 × 5 מטר, ואריח שגודלו 50 × 50 ס״מ. כמה אריחים צריך?</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השטח של מלבן שאורכו 6 ס״מ ורוחבו 4 ס״מ?</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לריבוע צלע של 5 מטר. מה השטח שלו?</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סמ״ר יש במ״ר אחד?</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3</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זמנים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להמיר בין שניות, דקות ושעות</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לחשב משך זמן ושעת סיום</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זמנים: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1 שעה = 60 דקות = 3,600 שניות.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חצי שעה היא 30 דקות, לא 50. רבע שעה היא 15 דקות.</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כשמחברים זמנים, עוברים לשעה הבאה אחרי 60 דקות.</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מודדים בסטופר כמה זמן לוקח לכיתה לקום ולשבת 10 פעמים, וממירים לדקות ולשניות.</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כותבים 2.5 שעות כ״2 שעות ו־50 דקות״.</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כמה שניות יש ביממה? ובשנה?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שניות יש ב־3 דקות?</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כמה דקות הן שעתיים וחצי?</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סרט התחיל ב־18:40 ונמשך 95 דקות. מתי הוא נגמר?</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4</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מהירות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מהי מהירות ולחשב אותה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להמיר בין קמ״ש למטר לשנייה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מהירות: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מהירות = דרך ÷ זמן. ממנה אפשר לחשב גם דרך = מהירות × זמן, וזמן = דרך ÷ מהירות.</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מקמ״ש למטר לשנייה מחלקים ב־3.6. ממטר לשנייה לקמ״ש כופלים ב־3.6.</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מהירות ממוצעת לא אומרת שהמהירות הייתה קבועה כל הזמן.</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שני תלמידים הולכים 10 מטר, אחד לאט ואחד מהר. הכיתה מודדת את הזמנים ומחשבת מהירות לכל אחד.</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גרפים של תנועה</a:t>
            </a:r>
            <a:endParaRPr lang="he-IL" sz="1400" dirty="0"/>
          </a:p>
        </p:txBody>
      </p:sp>
      <p:pic>
        <p:nvPicPr>
          <p:cNvPr id="11" name="Image 1" descr="/home/claude/teacherkit/deck/qr-s0.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מציבים קמ״ש ושניות באותה נוסחה בלי להמיר.</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מי מהיר יותר: רץ ב־10 מטר לשנייה, או רוכב אופניים ב־30 קמ״ש?</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רוכב אופניים עבר 30 ק״מ בשעתיים. מה המהירות שלו?</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המירו 36 קמ״ש למטר לשנייה.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מכונית נוסעת ב־80 קמ״ש. כמה זמן ייקח לה לעבור 200 ק״מ?</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5</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גרפים</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לקרוא גרף דרך־זמן</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לזהות מהגרף מתי הגוף עומד ומתי הוא נע מהר</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גרפים: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הציר האופקי הוא הזמן, והציר האנכי הוא הדרך.</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קו אופקי: הגוף עומד. קו עולה: הגוף מתקדם.</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ככל שהקו תלול יותר, המהירות גדולה יותר. השיפוע הוא המהירות.</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2651760" y="1188720"/>
            <a:ext cx="502920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מקרינים את סימולציית הגרפים, ותלמיד הולך לפי הגרף שעל הלוח: עומד, הולך לאט, הולך מהר.</a:t>
            </a:r>
            <a:endParaRPr lang="he-IL" sz="2200" dirty="0"/>
          </a:p>
        </p:txBody>
      </p:sp>
      <p:sp>
        <p:nvSpPr>
          <p:cNvPr id="6" name="Shape 3"/>
          <p:cNvSpPr/>
          <p:nvPr/>
        </p:nvSpPr>
        <p:spPr>
          <a:xfrm>
            <a:off x="2697480" y="3520440"/>
            <a:ext cx="598932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2971800" y="3520440"/>
            <a:ext cx="544068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8" name="Shape 5"/>
          <p:cNvSpPr/>
          <p:nvPr/>
        </p:nvSpPr>
        <p:spPr>
          <a:xfrm>
            <a:off x="457200" y="1188720"/>
            <a:ext cx="2011680" cy="3200400"/>
          </a:xfrm>
          <a:prstGeom prst="roundRect">
            <a:avLst>
              <a:gd name="adj" fmla="val 5455"/>
            </a:avLst>
          </a:prstGeom>
          <a:solidFill>
            <a:schemeClr val="accent6"/>
          </a:solidFill>
          <a:ln w="12700">
            <a:solidFill>
              <a:srgbClr val="B9E6DE"/>
            </a:solidFill>
            <a:prstDash val="solid"/>
          </a:ln>
        </p:spPr>
      </p:sp>
      <p:sp>
        <p:nvSpPr>
          <p:cNvPr id="9" name="Text 6"/>
          <p:cNvSpPr txBox="1"/>
          <p:nvPr/>
        </p:nvSpPr>
        <p:spPr>
          <a:xfrm>
            <a:off x="502920" y="132588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accent2"/>
                </a:solidFill>
              </a:rPr>
              <a:t>סימולציה באתר</a:t>
            </a:r>
            <a:endParaRPr lang="he-IL" sz="1100" dirty="0"/>
          </a:p>
        </p:txBody>
      </p:sp>
      <p:sp>
        <p:nvSpPr>
          <p:cNvPr id="10" name="Text 7"/>
          <p:cNvSpPr txBox="1"/>
          <p:nvPr/>
        </p:nvSpPr>
        <p:spPr>
          <a:xfrm>
            <a:off x="502920" y="1600200"/>
            <a:ext cx="1920240" cy="365760"/>
          </a:xfrm>
          <a:prstGeom prst="rect">
            <a:avLst/>
          </a:prstGeom>
          <a:noFill/>
          <a:ln/>
        </p:spPr>
        <p:txBody>
          <a:bodyPr wrap="square" lIns="0" tIns="0" rIns="0" bIns="0" rtlCol="0" anchor="ctr"/>
          <a:lstStyle/>
          <a:p>
            <a:pPr rtl="1" algn="ctr" indent="0" marL="0">
              <a:buNone/>
            </a:pPr>
            <a:r>
              <a:rPr lang="he-IL" altLang="en-US" sz="1400" b="1" dirty="0">
                <a:solidFill>
                  <a:schemeClr val="tx1"/>
                </a:solidFill>
              </a:rPr>
              <a:t>גרפים של תנועה</a:t>
            </a:r>
            <a:endParaRPr lang="he-IL" sz="1400" dirty="0"/>
          </a:p>
        </p:txBody>
      </p:sp>
      <p:pic>
        <p:nvPicPr>
          <p:cNvPr id="11" name="Image 1" descr="/home/claude/teacherkit/deck/qr-s0.png">    </p:cNvPr>
          <p:cNvPicPr>
            <a:picLocks noChangeAspect="1"/>
          </p:cNvPicPr>
          <p:nvPr/>
        </p:nvPicPr>
        <p:blipFill>
          <a:blip r:embed="rId2"/>
          <a:stretch>
            <a:fillRect/>
          </a:stretch>
        </p:blipFill>
        <p:spPr>
          <a:xfrm>
            <a:off x="868680" y="2103120"/>
            <a:ext cx="1188720" cy="1188720"/>
          </a:xfrm>
          <a:prstGeom prst="rect">
            <a:avLst/>
          </a:prstGeom>
        </p:spPr>
      </p:pic>
      <p:sp>
        <p:nvSpPr>
          <p:cNvPr id="12" name="Text 8"/>
          <p:cNvSpPr txBox="1"/>
          <p:nvPr/>
        </p:nvSpPr>
        <p:spPr>
          <a:xfrm>
            <a:off x="548640" y="3474720"/>
            <a:ext cx="1828800" cy="548640"/>
          </a:xfrm>
          <a:prstGeom prst="rect">
            <a:avLst/>
          </a:prstGeom>
          <a:noFill/>
          <a:ln/>
        </p:spPr>
        <p:txBody>
          <a:bodyPr wrap="square" lIns="0" tIns="0" rIns="0" bIns="0" rtlCol="0" anchor="ctr"/>
          <a:lstStyle/>
          <a:p>
            <a:pPr rtl="1" algn="ctr" indent="0" marL="0">
              <a:buNone/>
            </a:pPr>
            <a:r>
              <a:rPr lang="he-IL" altLang="en-US" sz="1000" dirty="0">
                <a:solidFill>
                  <a:srgbClr val="575250"/>
                </a:solidFill>
              </a:rPr>
              <a:t>אפשר להקרין במקום ההדגמה או אחריה</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קוראים את הגרף כמו מפה של הדרך, וחושבים שקו עולה הוא ״עלייה במדרגות״.</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איך ייראה גרף הדרך־זמן של מישהו שהלך, עצר לקנות גלידה, וחזר הביתה? (שימו לב: גם בדרך חזרה הדרך רק גדלה.)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בגרף דרך־זמן יש קו ישר ואופקי. מה הגוף עושה?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בגרף דרך־זמן הקו של גוף א׳ תלול יותר מהקו של גוף ב׳. מי מהיר יותר?</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גוף עבר 20 מטר ב־4 שניות במהירות קבועה. מה השיפוע של גרף הדרך־זמן?</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6</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ניתוח עקבות</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לנתח פס עקבות שנרשם בפרקי זמן שווים</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לזהות תנועה במהירות קבועה ותנועה מואצת</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ניתוח עקבות: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כל נקודה נרשמת אחרי אותו פרק זמן.</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מרחקים שווים בין נקודות: מהירות קבועה. מרחקים הולכים וגדלים: המהירות גדלה.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מהירות = המרחק בין שתי נקודות ÷ הזמן בין שתיהן.</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תלמיד הולך לאורך נייר ארוך, ובכל מחיאת כפיים (בקצב קבוע, אפשר בעזרת מטרונום בטלפון) שומטים מטבע או מסמנים נקודה. הכיתה מנתחת את המרחקים.</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שמרווח גדול בין נקודות אומר שעבר יותר זמן, ולא שהגוף נע מהר יותר.</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איך ייראה פס עקבות של מכונית שבולמת?</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בפס עקבות המרחקים בין הנקודות הולכים וגדלים. מה קורה למהירות?</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המרחקים בין כל הנקודות שווים. איזו תנועה זו?</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נקודה נרשמת כל 0.1 שנייה, והמרחק בין שתי נקודות הוא 2 ס״מ. מה המהירות?</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7</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התמדה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את חוק ההתמדה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להסביר מצבים יומיומיים בעזרת התמדה</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התמדה: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גוף נשאר במנוחה, או ממשיך לנוע במהירות קבועה בקו ישר, כל עוד לא פועל עליו כוח שקול.</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ככל שהמסה גדולה יותר, ההתמדה גדולה יותר, וקשה יותר לשנות את התנועה.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חגורת בטיחות עוצרת את הגוף שלנו, שממשיך לנוע כשהמכונית בולמת.</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מניחים מטבע על כרטיס מעל כוס, ומעיפים את הכרטיס במכה מהירה. המטבע נופל לכוס.</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שגוף נע צריך כוח כדי להמשיך לנוע.</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קשה יותר לעצור עגלת סופר מלאה מאשר ריקה?</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אוטובוס בולם פתאום. לאן נעים הנוסעים ביחס לאוטובוס, ולמה?</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למי יש יותר התמדה: למשאית או לאופניים?</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השלימו: גוף ימשיך לנוע במהירות קבועה בקו ישר, כל עוד ___</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8</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חום וטמפרטורה</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להבחין בין חום לטמפרטורה</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שחום עובר מגוף חם לגוף קר</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חום וטמפרטורה: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טמפרטורה מודדת עד כמה גוף חם, ונמדדת במעלות צלזיוס.</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חום הוא אנרגיה שעוברת מגוף חם לגוף קר, עד שהטמפרטורות משתוות.</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החלקיקים נמצאים בתנועה מתמדת, וככל שהטמפרטורה גבוהה יותר הם נעים מהר יותר. בגז החלקיקים רחוקים זה מזה ונעים בחופשיות, ובמוצק הם רועדים סביב מקום קבוע.</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מכניסים כוס קטנה של מים חמים מהברז לתוך קערה של מים קרים, עם מדחום בכל אחת, ומודדים כל דקה עד שהטמפרטורות משתוות.</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חושבים ש״קור״ עובר מהקרח ליד, ולא חום מהיד לקרח.</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אמבטיה פושרת יכולה להמיס יותר קרח מכוס תה רותחת?</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כוס תה חם עומדת בחדר. לאן עובר החום?</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באיזה מצב צבירה החלקיקים רחוקים זה מזה ונעים בחופשיות הכי גדולה?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מה ההבדל בין חום לטמפרטורה?</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7223760" y="384048"/>
            <a:ext cx="914400" cy="310896"/>
          </a:xfrm>
          <a:prstGeom prst="roundRect">
            <a:avLst>
              <a:gd name="adj" fmla="val 50000"/>
            </a:avLst>
          </a:prstGeom>
          <a:solidFill>
            <a:srgbClr val="C2410C"/>
          </a:solidFill>
          <a:ln w="12700">
            <a:solidFill>
              <a:srgbClr val="C2410C"/>
            </a:solidFill>
            <a:prstDash val="solid"/>
          </a:ln>
        </p:spPr>
      </p:sp>
      <p:sp>
        <p:nvSpPr>
          <p:cNvPr id="3" name="Text 1"/>
          <p:cNvSpPr txBox="1"/>
          <p:nvPr/>
        </p:nvSpPr>
        <p:spPr>
          <a:xfrm>
            <a:off x="7223760" y="384048"/>
            <a:ext cx="914400" cy="310896"/>
          </a:xfrm>
          <a:prstGeom prst="rect">
            <a:avLst/>
          </a:prstGeom>
          <a:noFill/>
          <a:ln/>
        </p:spPr>
        <p:txBody>
          <a:bodyPr wrap="square" lIns="0" tIns="0" rIns="0" bIns="0" rtlCol="0" anchor="ctr"/>
          <a:lstStyle/>
          <a:p>
            <a:pPr rtl="1" algn="ctr" indent="0" marL="0">
              <a:buNone/>
            </a:pPr>
            <a:r>
              <a:rPr lang="en-US" sz="1200" b="1" dirty="0">
                <a:solidFill>
                  <a:srgbClr val="FFFFFF"/>
                </a:solidFill>
              </a:rPr>
              <a:t>שיעור 9</a:t>
            </a:r>
            <a:endParaRPr lang="en-US" sz="1200" dirty="0"/>
          </a:p>
        </p:txBody>
      </p:sp>
      <p:sp>
        <p:nvSpPr>
          <p:cNvPr id="4" name="Text 2"/>
          <p:cNvSpPr txBox="1"/>
          <p:nvPr/>
        </p:nvSpPr>
        <p:spPr>
          <a:xfrm>
            <a:off x="548640" y="914400"/>
            <a:ext cx="8138160" cy="914400"/>
          </a:xfrm>
          <a:prstGeom prst="rect">
            <a:avLst/>
          </a:prstGeom>
          <a:noFill/>
          <a:ln/>
        </p:spPr>
        <p:txBody>
          <a:bodyPr wrap="square" lIns="0" tIns="0" rIns="0" bIns="0" rtlCol="0" anchor="ctr">
            <a:normAutofit/>
          </a:bodyPr>
          <a:lstStyle/>
          <a:p>
            <a:pPr rtl="1" algn="r" indent="0" marL="0">
              <a:buNone/>
            </a:pPr>
            <a:r>
              <a:rPr lang="he-IL" altLang="en-US" sz="4400" b="1" dirty="0">
                <a:solidFill>
                  <a:schemeClr val="bg1"/>
                </a:solidFill>
              </a:rPr>
              <a:t>אור</a:t>
            </a:r>
            <a:endParaRPr lang="he-IL" sz="4400" dirty="0"/>
          </a:p>
        </p:txBody>
      </p:sp>
      <p:sp>
        <p:nvSpPr>
          <p:cNvPr id="5" name="Text 3"/>
          <p:cNvSpPr txBox="1"/>
          <p:nvPr/>
        </p:nvSpPr>
        <p:spPr>
          <a:xfrm>
            <a:off x="2743200" y="2011680"/>
            <a:ext cx="5943600" cy="320040"/>
          </a:xfrm>
          <a:prstGeom prst="rect">
            <a:avLst/>
          </a:prstGeom>
          <a:noFill/>
          <a:ln/>
        </p:spPr>
        <p:txBody>
          <a:bodyPr wrap="square" lIns="0" tIns="0" rIns="0" bIns="0" rtlCol="0" anchor="ctr"/>
          <a:lstStyle/>
          <a:p>
            <a:pPr rtl="1" algn="r" indent="0" marL="0">
              <a:buNone/>
            </a:pPr>
            <a:r>
              <a:rPr lang="he-IL" altLang="en-US" sz="1300" b="1" dirty="0">
                <a:solidFill>
                  <a:schemeClr val="accent4"/>
                </a:solidFill>
              </a:rPr>
              <a:t>המטרות שלנו היום</a:t>
            </a:r>
            <a:endParaRPr lang="he-IL" sz="1300" dirty="0"/>
          </a:p>
        </p:txBody>
      </p:sp>
      <p:sp>
        <p:nvSpPr>
          <p:cNvPr id="6" name="Shape 4"/>
          <p:cNvSpPr/>
          <p:nvPr/>
        </p:nvSpPr>
        <p:spPr>
          <a:xfrm>
            <a:off x="8366760" y="2505456"/>
            <a:ext cx="320040" cy="320040"/>
          </a:xfrm>
          <a:prstGeom prst="ellipse">
            <a:avLst/>
          </a:prstGeom>
          <a:solidFill>
            <a:srgbClr val="1E9E8A"/>
          </a:solidFill>
          <a:ln w="12700">
            <a:solidFill>
              <a:srgbClr val="1E9E8A"/>
            </a:solidFill>
            <a:prstDash val="solid"/>
          </a:ln>
        </p:spPr>
      </p:sp>
      <p:pic>
        <p:nvPicPr>
          <p:cNvPr id="7" name="Image 0" descr="preencoded.png">    </p:cNvPr>
          <p:cNvPicPr>
            <a:picLocks noChangeAspect="1"/>
          </p:cNvPicPr>
          <p:nvPr/>
        </p:nvPicPr>
        <p:blipFill>
          <a:blip r:embed="rId1"/>
          <a:stretch>
            <a:fillRect/>
          </a:stretch>
        </p:blipFill>
        <p:spPr>
          <a:xfrm>
            <a:off x="8446770" y="2585466"/>
            <a:ext cx="160020" cy="160020"/>
          </a:xfrm>
          <a:prstGeom prst="rect">
            <a:avLst/>
          </a:prstGeom>
        </p:spPr>
      </p:pic>
      <p:sp>
        <p:nvSpPr>
          <p:cNvPr id="8" name="Text 5"/>
          <p:cNvSpPr txBox="1"/>
          <p:nvPr/>
        </p:nvSpPr>
        <p:spPr>
          <a:xfrm>
            <a:off x="2743200" y="2468880"/>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להבין שהאור נע בקו ישר</a:t>
            </a:r>
            <a:endParaRPr lang="he-IL" sz="1600" dirty="0"/>
          </a:p>
        </p:txBody>
      </p:sp>
      <p:sp>
        <p:nvSpPr>
          <p:cNvPr id="9" name="Shape 6"/>
          <p:cNvSpPr/>
          <p:nvPr/>
        </p:nvSpPr>
        <p:spPr>
          <a:xfrm>
            <a:off x="8366760" y="3072384"/>
            <a:ext cx="320040" cy="32004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8446770" y="3152394"/>
            <a:ext cx="160020" cy="160020"/>
          </a:xfrm>
          <a:prstGeom prst="rect">
            <a:avLst/>
          </a:prstGeom>
        </p:spPr>
      </p:pic>
      <p:sp>
        <p:nvSpPr>
          <p:cNvPr id="11" name="Text 7"/>
          <p:cNvSpPr txBox="1"/>
          <p:nvPr/>
        </p:nvSpPr>
        <p:spPr>
          <a:xfrm>
            <a:off x="2743200" y="3035808"/>
            <a:ext cx="5486400" cy="411480"/>
          </a:xfrm>
          <a:prstGeom prst="rect">
            <a:avLst/>
          </a:prstGeom>
          <a:noFill/>
          <a:ln/>
        </p:spPr>
        <p:txBody>
          <a:bodyPr wrap="square" lIns="0" tIns="0" rIns="0" bIns="0" rtlCol="0" anchor="ctr"/>
          <a:lstStyle/>
          <a:p>
            <a:pPr rtl="1" algn="r" indent="0" marL="0">
              <a:buNone/>
            </a:pPr>
            <a:r>
              <a:rPr lang="he-IL" altLang="en-US" sz="1600" dirty="0">
                <a:solidFill>
                  <a:srgbClr val="F2EEEA"/>
                </a:solidFill>
              </a:rPr>
              <a:t>להכיר את חוק ההחזרה ואת היווצרות הצל</a:t>
            </a:r>
            <a:endParaRPr lang="he-IL" sz="1600" dirty="0"/>
          </a:p>
        </p:txBody>
      </p:sp>
      <p:sp>
        <p:nvSpPr>
          <p:cNvPr id="12" name="Shape 8"/>
          <p:cNvSpPr/>
          <p:nvPr/>
        </p:nvSpPr>
        <p:spPr>
          <a:xfrm>
            <a:off x="457200" y="2331720"/>
            <a:ext cx="2011680" cy="2148840"/>
          </a:xfrm>
          <a:prstGeom prst="roundRect">
            <a:avLst>
              <a:gd name="adj" fmla="val 5455"/>
            </a:avLst>
          </a:prstGeom>
          <a:solidFill>
            <a:srgbClr val="2E261D"/>
          </a:solidFill>
          <a:ln w="12700">
            <a:solidFill>
              <a:srgbClr val="4A4037"/>
            </a:solidFill>
            <a:prstDash val="solid"/>
          </a:ln>
        </p:spPr>
      </p:sp>
      <p:pic>
        <p:nvPicPr>
          <p:cNvPr id="13" name="Image 2" descr="/home/claude/teacherkit/deck/qr-quiz.png">    </p:cNvPr>
          <p:cNvPicPr>
            <a:picLocks noChangeAspect="1"/>
          </p:cNvPicPr>
          <p:nvPr/>
        </p:nvPicPr>
        <p:blipFill>
          <a:blip r:embed="rId3"/>
          <a:stretch>
            <a:fillRect/>
          </a:stretch>
        </p:blipFill>
        <p:spPr>
          <a:xfrm>
            <a:off x="868680" y="2514600"/>
            <a:ext cx="1188720" cy="1188720"/>
          </a:xfrm>
          <a:prstGeom prst="rect">
            <a:avLst/>
          </a:prstGeom>
        </p:spPr>
      </p:pic>
      <p:sp>
        <p:nvSpPr>
          <p:cNvPr id="14" name="Text 9"/>
          <p:cNvSpPr txBox="1"/>
          <p:nvPr/>
        </p:nvSpPr>
        <p:spPr>
          <a:xfrm>
            <a:off x="502920" y="3794760"/>
            <a:ext cx="1920240" cy="274320"/>
          </a:xfrm>
          <a:prstGeom prst="rect">
            <a:avLst/>
          </a:prstGeom>
          <a:noFill/>
          <a:ln/>
        </p:spPr>
        <p:txBody>
          <a:bodyPr wrap="square" lIns="0" tIns="0" rIns="0" bIns="0" rtlCol="0" anchor="ctr"/>
          <a:lstStyle/>
          <a:p>
            <a:pPr rtl="1" algn="ctr" indent="0" marL="0">
              <a:buNone/>
            </a:pPr>
            <a:r>
              <a:rPr lang="he-IL" altLang="en-US" sz="1100" b="1" dirty="0">
                <a:solidFill>
                  <a:schemeClr val="bg1"/>
                </a:solidFill>
              </a:rPr>
              <a:t>פתיחה: בוחן על הלוח</a:t>
            </a:r>
            <a:endParaRPr lang="he-IL" sz="1100" dirty="0"/>
          </a:p>
        </p:txBody>
      </p:sp>
      <p:sp>
        <p:nvSpPr>
          <p:cNvPr id="15" name="Text 10"/>
          <p:cNvSpPr txBox="1"/>
          <p:nvPr/>
        </p:nvSpPr>
        <p:spPr>
          <a:xfrm>
            <a:off x="502920" y="4069080"/>
            <a:ext cx="1920240" cy="274320"/>
          </a:xfrm>
          <a:prstGeom prst="rect">
            <a:avLst/>
          </a:prstGeom>
          <a:noFill/>
          <a:ln/>
        </p:spPr>
        <p:txBody>
          <a:bodyPr wrap="square" lIns="0" tIns="0" rIns="0" bIns="0" rtlCol="0" anchor="ctr"/>
          <a:lstStyle/>
          <a:p>
            <a:pPr rtl="1" algn="ctr" indent="0" marL="0">
              <a:buNone/>
            </a:pPr>
            <a:r>
              <a:rPr lang="he-IL" altLang="en-US" sz="900" dirty="0">
                <a:solidFill>
                  <a:srgbClr val="B8AEA6"/>
                </a:solidFill>
              </a:rPr>
              <a:t>3 שאלות, 30 שניות לכל שאלה</a:t>
            </a:r>
            <a:endParaRPr lang="he-IL"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אור: מה חשוב לדעת</a:t>
            </a:r>
            <a:endParaRPr lang="en-US" sz="2800" dirty="0"/>
          </a:p>
        </p:txBody>
      </p:sp>
      <p:sp>
        <p:nvSpPr>
          <p:cNvPr id="3" name="Shape 1"/>
          <p:cNvSpPr/>
          <p:nvPr/>
        </p:nvSpPr>
        <p:spPr>
          <a:xfrm>
            <a:off x="457200" y="1097280"/>
            <a:ext cx="8229600" cy="978408"/>
          </a:xfrm>
          <a:prstGeom prst="roundRect">
            <a:avLst>
              <a:gd name="adj" fmla="val 11215"/>
            </a:avLst>
          </a:prstGeom>
          <a:solidFill>
            <a:schemeClr val="bg2"/>
          </a:solidFill>
          <a:ln w="12700">
            <a:solidFill>
              <a:srgbClr val="F3D9C7"/>
            </a:solidFill>
            <a:prstDash val="solid"/>
          </a:ln>
        </p:spPr>
      </p:sp>
      <p:sp>
        <p:nvSpPr>
          <p:cNvPr id="4" name="Shape 2"/>
          <p:cNvSpPr/>
          <p:nvPr/>
        </p:nvSpPr>
        <p:spPr>
          <a:xfrm>
            <a:off x="8092440" y="1353312"/>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8092440" y="1353312"/>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731520" y="1097280"/>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האור נע בקו ישר, ולכן גוף אטום יוצר צל.</a:t>
            </a:r>
            <a:endParaRPr lang="he-IL" sz="1900" dirty="0"/>
          </a:p>
        </p:txBody>
      </p:sp>
      <p:sp>
        <p:nvSpPr>
          <p:cNvPr id="7" name="Shape 5"/>
          <p:cNvSpPr/>
          <p:nvPr/>
        </p:nvSpPr>
        <p:spPr>
          <a:xfrm>
            <a:off x="457200" y="2212848"/>
            <a:ext cx="8229600" cy="978408"/>
          </a:xfrm>
          <a:prstGeom prst="roundRect">
            <a:avLst>
              <a:gd name="adj" fmla="val 11215"/>
            </a:avLst>
          </a:prstGeom>
          <a:solidFill>
            <a:schemeClr val="bg2"/>
          </a:solidFill>
          <a:ln w="12700">
            <a:solidFill>
              <a:srgbClr val="F3D9C7"/>
            </a:solidFill>
            <a:prstDash val="solid"/>
          </a:ln>
        </p:spPr>
      </p:sp>
      <p:sp>
        <p:nvSpPr>
          <p:cNvPr id="8" name="Shape 6"/>
          <p:cNvSpPr/>
          <p:nvPr/>
        </p:nvSpPr>
        <p:spPr>
          <a:xfrm>
            <a:off x="8092440" y="2468880"/>
            <a:ext cx="457200" cy="457200"/>
          </a:xfrm>
          <a:prstGeom prst="ellipse">
            <a:avLst/>
          </a:prstGeom>
          <a:solidFill>
            <a:schemeClr val="accent1"/>
          </a:solidFill>
          <a:ln w="12700">
            <a:solidFill>
              <a:schemeClr val="accent1"/>
            </a:solidFill>
            <a:prstDash val="solid"/>
          </a:ln>
        </p:spPr>
      </p:sp>
      <p:sp>
        <p:nvSpPr>
          <p:cNvPr id="9" name="Text 7"/>
          <p:cNvSpPr txBox="1"/>
          <p:nvPr/>
        </p:nvSpPr>
        <p:spPr>
          <a:xfrm>
            <a:off x="809244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731520" y="2212848"/>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במראה, זווית הפגיעה שווה לזווית ההחזרה.</a:t>
            </a:r>
            <a:endParaRPr lang="he-IL" sz="1900" dirty="0"/>
          </a:p>
        </p:txBody>
      </p:sp>
      <p:sp>
        <p:nvSpPr>
          <p:cNvPr id="11" name="Shape 9"/>
          <p:cNvSpPr/>
          <p:nvPr/>
        </p:nvSpPr>
        <p:spPr>
          <a:xfrm>
            <a:off x="457200" y="3328416"/>
            <a:ext cx="8229600" cy="978408"/>
          </a:xfrm>
          <a:prstGeom prst="roundRect">
            <a:avLst>
              <a:gd name="adj" fmla="val 11215"/>
            </a:avLst>
          </a:prstGeom>
          <a:solidFill>
            <a:schemeClr val="bg2"/>
          </a:solidFill>
          <a:ln w="12700">
            <a:solidFill>
              <a:srgbClr val="F3D9C7"/>
            </a:solidFill>
            <a:prstDash val="solid"/>
          </a:ln>
        </p:spPr>
      </p:sp>
      <p:sp>
        <p:nvSpPr>
          <p:cNvPr id="12" name="Shape 10"/>
          <p:cNvSpPr/>
          <p:nvPr/>
        </p:nvSpPr>
        <p:spPr>
          <a:xfrm>
            <a:off x="8092440" y="3584448"/>
            <a:ext cx="457200" cy="457200"/>
          </a:xfrm>
          <a:prstGeom prst="ellipse">
            <a:avLst/>
          </a:prstGeom>
          <a:solidFill>
            <a:schemeClr val="accent1"/>
          </a:solidFill>
          <a:ln w="12700">
            <a:solidFill>
              <a:schemeClr val="accent1"/>
            </a:solidFill>
            <a:prstDash val="solid"/>
          </a:ln>
        </p:spPr>
      </p:sp>
      <p:sp>
        <p:nvSpPr>
          <p:cNvPr id="13" name="Text 11"/>
          <p:cNvSpPr txBox="1"/>
          <p:nvPr/>
        </p:nvSpPr>
        <p:spPr>
          <a:xfrm>
            <a:off x="8092440" y="3584448"/>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731520" y="3328416"/>
            <a:ext cx="7178040" cy="978408"/>
          </a:xfrm>
          <a:prstGeom prst="rect">
            <a:avLst/>
          </a:prstGeom>
          <a:noFill/>
          <a:ln/>
        </p:spPr>
        <p:txBody>
          <a:bodyPr wrap="square" lIns="0" tIns="0" rIns="0" bIns="0" rtlCol="0" anchor="ctr">
            <a:normAutofit/>
          </a:bodyPr>
          <a:lstStyle/>
          <a:p>
            <a:pPr rtl="1" algn="r" indent="0" marL="0">
              <a:buNone/>
            </a:pPr>
            <a:r>
              <a:rPr lang="he-IL" altLang="en-US" sz="1900" dirty="0">
                <a:solidFill>
                  <a:schemeClr val="tx1"/>
                </a:solidFill>
              </a:rPr>
              <a:t>בריק האור נע בכ־300,000 ק״מ בשנייה, ושום דבר לא נע מהר יותר.</a:t>
            </a:r>
            <a:endParaRPr lang="he-IL" sz="1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הדגמה בכיתה</a:t>
            </a:r>
            <a:endParaRPr lang="en-US" sz="2800" dirty="0"/>
          </a:p>
        </p:txBody>
      </p:sp>
      <p:sp>
        <p:nvSpPr>
          <p:cNvPr id="3" name="Shape 1"/>
          <p:cNvSpPr/>
          <p:nvPr/>
        </p:nvSpPr>
        <p:spPr>
          <a:xfrm>
            <a:off x="7863840" y="1234440"/>
            <a:ext cx="822960" cy="822960"/>
          </a:xfrm>
          <a:prstGeom prst="ellipse">
            <a:avLst/>
          </a:prstGeom>
          <a:solidFill>
            <a:srgbClr val="1E9E8A"/>
          </a:solidFill>
          <a:ln w="12700">
            <a:solidFill>
              <a:srgbClr val="1E9E8A"/>
            </a:solidFill>
            <a:prstDash val="solid"/>
          </a:ln>
        </p:spPr>
      </p:sp>
      <p:pic>
        <p:nvPicPr>
          <p:cNvPr id="4" name="Image 0" descr="preencoded.png">    </p:cNvPr>
          <p:cNvPicPr>
            <a:picLocks noChangeAspect="1"/>
          </p:cNvPicPr>
          <p:nvPr/>
        </p:nvPicPr>
        <p:blipFill>
          <a:blip r:embed="rId1"/>
          <a:stretch>
            <a:fillRect/>
          </a:stretch>
        </p:blipFill>
        <p:spPr>
          <a:xfrm>
            <a:off x="8069580" y="1440180"/>
            <a:ext cx="411480" cy="411480"/>
          </a:xfrm>
          <a:prstGeom prst="rect">
            <a:avLst/>
          </a:prstGeom>
        </p:spPr>
      </p:pic>
      <p:sp>
        <p:nvSpPr>
          <p:cNvPr id="5" name="Text 2"/>
          <p:cNvSpPr txBox="1"/>
          <p:nvPr/>
        </p:nvSpPr>
        <p:spPr>
          <a:xfrm>
            <a:off x="457200" y="1188720"/>
            <a:ext cx="7223760" cy="2103120"/>
          </a:xfrm>
          <a:prstGeom prst="rect">
            <a:avLst/>
          </a:prstGeom>
          <a:noFill/>
          <a:ln/>
        </p:spPr>
        <p:txBody>
          <a:bodyPr wrap="square" lIns="0" tIns="0" rIns="0" bIns="0" rtlCol="0" anchor="t"/>
          <a:lstStyle/>
          <a:p>
            <a:pPr rtl="1" algn="r" indent="0" marL="0">
              <a:spcAft>
                <a:spcPts val="600"/>
              </a:spcAft>
              <a:buNone/>
            </a:pPr>
            <a:r>
              <a:rPr lang="he-IL" altLang="en-US" sz="2200" dirty="0">
                <a:solidFill>
                  <a:schemeClr val="tx1"/>
                </a:solidFill>
              </a:rPr>
              <a:t>פנס, כדור ומסך: מקרבים ומרחיקים את הכדור ורואים איך הצל גדל וקטן.</a:t>
            </a:r>
            <a:endParaRPr lang="he-IL" sz="2200" dirty="0"/>
          </a:p>
        </p:txBody>
      </p:sp>
      <p:sp>
        <p:nvSpPr>
          <p:cNvPr id="6" name="Shape 3"/>
          <p:cNvSpPr/>
          <p:nvPr/>
        </p:nvSpPr>
        <p:spPr>
          <a:xfrm>
            <a:off x="457200" y="3520440"/>
            <a:ext cx="8229600" cy="868680"/>
          </a:xfrm>
          <a:prstGeom prst="roundRect">
            <a:avLst>
              <a:gd name="adj" fmla="val 12632"/>
            </a:avLst>
          </a:prstGeom>
          <a:solidFill>
            <a:schemeClr val="bg2"/>
          </a:solidFill>
          <a:ln w="12700">
            <a:solidFill>
              <a:srgbClr val="F3D9C7"/>
            </a:solidFill>
            <a:prstDash val="solid"/>
          </a:ln>
        </p:spPr>
      </p:sp>
      <p:sp>
        <p:nvSpPr>
          <p:cNvPr id="7" name="Text 4"/>
          <p:cNvSpPr txBox="1"/>
          <p:nvPr/>
        </p:nvSpPr>
        <p:spPr>
          <a:xfrm>
            <a:off x="731520" y="3520440"/>
            <a:ext cx="7680960" cy="868680"/>
          </a:xfrm>
          <a:prstGeom prst="rect">
            <a:avLst/>
          </a:prstGeom>
          <a:noFill/>
          <a:ln/>
        </p:spPr>
        <p:txBody>
          <a:bodyPr wrap="square" lIns="0" tIns="0" rIns="0" bIns="0" rtlCol="0" anchor="ctr"/>
          <a:lstStyle/>
          <a:p>
            <a:pPr algn="r" indent="0" marL="0">
              <a:buNone/>
            </a:pPr>
            <a:r>
              <a:rPr lang="he-IL" altLang="en-US" sz="1600" b="1" dirty="0">
                <a:solidFill>
                  <a:schemeClr val="accent1"/>
                </a:solidFill>
              </a:rPr>
              <a:t>לפני שמתחילים: </a:t>
            </a:r>
            <a:pPr algn="r" indent="0" marL="0">
              <a:buNone/>
            </a:pPr>
            <a:r>
              <a:rPr lang="he-IL" altLang="en-US" sz="1600" dirty="0">
                <a:solidFill>
                  <a:schemeClr val="tx1"/>
                </a:solidFill>
              </a:rPr>
              <a:t>נחשו מה נגלה, וכתבו את הניחוש במחברת. אחרי ההדגמה בודקים מי צדק</a:t>
            </a:r>
            <a:endParaRPr lang="he-IL" sz="16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1"/>
          <p:cNvSpPr/>
          <p:nvPr>
            <p:ph idx="102" type="title" hasCustomPrompt="1"/>
          </p:nvPr>
        </p:nvSpPr>
        <p:spPr>
          <a:xfrm>
            <a:off x="1097280" y="292608"/>
            <a:ext cx="7589520" cy="548640"/>
          </a:xfrm>
          <a:prstGeom prst="rect">
            <a:avLst/>
          </a:prstGeom>
          <a:noFill/>
          <a:ln/>
        </p:spPr>
        <p:txBody>
          <a:bodyPr wrap="square" lIns="0" tIns="0" rIns="0" bIns="0" rtlCol="0" anchor="ctr"/>
          <a:lstStyle/>
          <a:p>
            <a:pPr rtl="1" algn="r" indent="0" marL="0">
              <a:buNone/>
            </a:pPr>
            <a:r>
              <a:rPr lang="en-US" sz="2800" b="1" dirty="0">
                <a:solidFill>
                  <a:schemeClr val="tx1"/>
                </a:solidFill>
              </a:rPr>
              <a:t>רגע, לא להתבלבל</a:t>
            </a:r>
            <a:endParaRPr lang="en-US" sz="2800" dirty="0"/>
          </a:p>
        </p:txBody>
      </p:sp>
      <p:sp>
        <p:nvSpPr>
          <p:cNvPr id="3" name="Shape 1"/>
          <p:cNvSpPr/>
          <p:nvPr/>
        </p:nvSpPr>
        <p:spPr>
          <a:xfrm>
            <a:off x="4709160" y="1143000"/>
            <a:ext cx="3977640" cy="3291840"/>
          </a:xfrm>
          <a:prstGeom prst="roundRect">
            <a:avLst>
              <a:gd name="adj" fmla="val 3889"/>
            </a:avLst>
          </a:prstGeom>
          <a:solidFill>
            <a:schemeClr val="accent5"/>
          </a:solidFill>
          <a:ln w="12700">
            <a:solidFill>
              <a:srgbClr val="F6C9AE"/>
            </a:solidFill>
            <a:prstDash val="solid"/>
          </a:ln>
        </p:spPr>
      </p:sp>
      <p:sp>
        <p:nvSpPr>
          <p:cNvPr id="4" name="Shape 2"/>
          <p:cNvSpPr/>
          <p:nvPr/>
        </p:nvSpPr>
        <p:spPr>
          <a:xfrm>
            <a:off x="7818120" y="1371600"/>
            <a:ext cx="594360" cy="594360"/>
          </a:xfrm>
          <a:prstGeom prst="ellipse">
            <a:avLst/>
          </a:prstGeom>
          <a:solidFill>
            <a:srgbClr val="C2410C"/>
          </a:solidFill>
          <a:ln w="12700">
            <a:solidFill>
              <a:srgbClr val="C2410C"/>
            </a:solidFill>
            <a:prstDash val="solid"/>
          </a:ln>
        </p:spPr>
      </p:sp>
      <p:pic>
        <p:nvPicPr>
          <p:cNvPr id="5" name="Image 0" descr="preencoded.png">    </p:cNvPr>
          <p:cNvPicPr>
            <a:picLocks noChangeAspect="1"/>
          </p:cNvPicPr>
          <p:nvPr/>
        </p:nvPicPr>
        <p:blipFill>
          <a:blip r:embed="rId1"/>
          <a:stretch>
            <a:fillRect/>
          </a:stretch>
        </p:blipFill>
        <p:spPr>
          <a:xfrm>
            <a:off x="7966710" y="1520190"/>
            <a:ext cx="297180" cy="297180"/>
          </a:xfrm>
          <a:prstGeom prst="rect">
            <a:avLst/>
          </a:prstGeom>
        </p:spPr>
      </p:pic>
      <p:sp>
        <p:nvSpPr>
          <p:cNvPr id="6" name="Text 3"/>
          <p:cNvSpPr txBox="1"/>
          <p:nvPr/>
        </p:nvSpPr>
        <p:spPr>
          <a:xfrm>
            <a:off x="498348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1"/>
                </a:solidFill>
              </a:rPr>
              <a:t>הטעות הנפוצה</a:t>
            </a:r>
            <a:endParaRPr lang="he-IL" sz="1900" dirty="0"/>
          </a:p>
        </p:txBody>
      </p:sp>
      <p:sp>
        <p:nvSpPr>
          <p:cNvPr id="7" name="Text 4"/>
          <p:cNvSpPr txBox="1"/>
          <p:nvPr/>
        </p:nvSpPr>
        <p:spPr>
          <a:xfrm>
            <a:off x="498348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מודדים את הזווית מפני המראה ולא מהאנך.</a:t>
            </a:r>
            <a:endParaRPr lang="he-IL" sz="2100" dirty="0"/>
          </a:p>
        </p:txBody>
      </p:sp>
      <p:sp>
        <p:nvSpPr>
          <p:cNvPr id="8" name="Shape 5"/>
          <p:cNvSpPr/>
          <p:nvPr/>
        </p:nvSpPr>
        <p:spPr>
          <a:xfrm>
            <a:off x="457200" y="1143000"/>
            <a:ext cx="3977640" cy="3291840"/>
          </a:xfrm>
          <a:prstGeom prst="roundRect">
            <a:avLst>
              <a:gd name="adj" fmla="val 3889"/>
            </a:avLst>
          </a:prstGeom>
          <a:solidFill>
            <a:schemeClr val="accent6"/>
          </a:solidFill>
          <a:ln w="12700">
            <a:solidFill>
              <a:srgbClr val="B9E6DE"/>
            </a:solidFill>
            <a:prstDash val="solid"/>
          </a:ln>
        </p:spPr>
      </p:sp>
      <p:sp>
        <p:nvSpPr>
          <p:cNvPr id="9" name="Shape 6"/>
          <p:cNvSpPr/>
          <p:nvPr/>
        </p:nvSpPr>
        <p:spPr>
          <a:xfrm>
            <a:off x="3566160" y="1371600"/>
            <a:ext cx="594360" cy="594360"/>
          </a:xfrm>
          <a:prstGeom prst="ellipse">
            <a:avLst/>
          </a:prstGeom>
          <a:solidFill>
            <a:srgbClr val="1E9E8A"/>
          </a:solidFill>
          <a:ln w="12700">
            <a:solidFill>
              <a:srgbClr val="1E9E8A"/>
            </a:solidFill>
            <a:prstDash val="solid"/>
          </a:ln>
        </p:spPr>
      </p:sp>
      <p:pic>
        <p:nvPicPr>
          <p:cNvPr id="10" name="Image 1" descr="preencoded.png">    </p:cNvPr>
          <p:cNvPicPr>
            <a:picLocks noChangeAspect="1"/>
          </p:cNvPicPr>
          <p:nvPr/>
        </p:nvPicPr>
        <p:blipFill>
          <a:blip r:embed="rId2"/>
          <a:stretch>
            <a:fillRect/>
          </a:stretch>
        </p:blipFill>
        <p:spPr>
          <a:xfrm>
            <a:off x="3714750" y="1520190"/>
            <a:ext cx="297180" cy="297180"/>
          </a:xfrm>
          <a:prstGeom prst="rect">
            <a:avLst/>
          </a:prstGeom>
        </p:spPr>
      </p:pic>
      <p:sp>
        <p:nvSpPr>
          <p:cNvPr id="11" name="Text 7"/>
          <p:cNvSpPr txBox="1"/>
          <p:nvPr/>
        </p:nvSpPr>
        <p:spPr>
          <a:xfrm>
            <a:off x="731520" y="1417320"/>
            <a:ext cx="2743200" cy="502920"/>
          </a:xfrm>
          <a:prstGeom prst="rect">
            <a:avLst/>
          </a:prstGeom>
          <a:noFill/>
          <a:ln/>
        </p:spPr>
        <p:txBody>
          <a:bodyPr wrap="square" lIns="0" tIns="0" rIns="0" bIns="0" rtlCol="0" anchor="ctr"/>
          <a:lstStyle/>
          <a:p>
            <a:pPr rtl="1" algn="r" indent="0" marL="0">
              <a:buNone/>
            </a:pPr>
            <a:r>
              <a:rPr lang="he-IL" altLang="en-US" sz="1900" b="1" dirty="0">
                <a:solidFill>
                  <a:schemeClr val="accent2"/>
                </a:solidFill>
              </a:rPr>
              <a:t>שאלה למחשבה</a:t>
            </a:r>
            <a:endParaRPr lang="he-IL" sz="1900" dirty="0"/>
          </a:p>
        </p:txBody>
      </p:sp>
      <p:sp>
        <p:nvSpPr>
          <p:cNvPr id="12" name="Text 8"/>
          <p:cNvSpPr txBox="1"/>
          <p:nvPr/>
        </p:nvSpPr>
        <p:spPr>
          <a:xfrm>
            <a:off x="731520" y="2194560"/>
            <a:ext cx="3429000" cy="2057400"/>
          </a:xfrm>
          <a:prstGeom prst="rect">
            <a:avLst/>
          </a:prstGeom>
          <a:noFill/>
          <a:ln/>
        </p:spPr>
        <p:txBody>
          <a:bodyPr wrap="square" lIns="0" tIns="0" rIns="0" bIns="0" rtlCol="0" anchor="t">
            <a:normAutofit/>
          </a:bodyPr>
          <a:lstStyle/>
          <a:p>
            <a:pPr rtl="1" algn="r" indent="0" marL="0">
              <a:buNone/>
            </a:pPr>
            <a:r>
              <a:rPr lang="he-IL" altLang="en-US" sz="2100" dirty="0">
                <a:solidFill>
                  <a:schemeClr val="tx1"/>
                </a:solidFill>
              </a:rPr>
              <a:t>למה הצל שלנו ארוך בבוקר ובערב, וקצר בצהריים?</a:t>
            </a:r>
            <a:endParaRPr lang="he-IL" sz="2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817B"/>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8183880" y="868680"/>
            <a:ext cx="502920" cy="502920"/>
          </a:xfrm>
          <a:prstGeom prst="ellipse">
            <a:avLst/>
          </a:prstGeom>
          <a:solidFill>
            <a:srgbClr val="1E9E8A"/>
          </a:solidFill>
          <a:ln w="12700">
            <a:solidFill>
              <a:srgbClr val="1E9E8A"/>
            </a:solidFill>
            <a:prstDash val="solid"/>
          </a:ln>
        </p:spPr>
      </p:sp>
      <p:pic>
        <p:nvPicPr>
          <p:cNvPr id="3" name="Image 0" descr="preencoded.png">    </p:cNvPr>
          <p:cNvPicPr>
            <a:picLocks noChangeAspect="1"/>
          </p:cNvPicPr>
          <p:nvPr/>
        </p:nvPicPr>
        <p:blipFill>
          <a:blip r:embed="rId1"/>
          <a:stretch>
            <a:fillRect/>
          </a:stretch>
        </p:blipFill>
        <p:spPr>
          <a:xfrm>
            <a:off x="8309610" y="994410"/>
            <a:ext cx="251460" cy="251460"/>
          </a:xfrm>
          <a:prstGeom prst="rect">
            <a:avLst/>
          </a:prstGeom>
        </p:spPr>
      </p:pic>
      <p:sp>
        <p:nvSpPr>
          <p:cNvPr id="4" name="Text 1"/>
          <p:cNvSpPr txBox="1"/>
          <p:nvPr/>
        </p:nvSpPr>
        <p:spPr>
          <a:xfrm>
            <a:off x="1828800" y="868680"/>
            <a:ext cx="6217920" cy="502920"/>
          </a:xfrm>
          <a:prstGeom prst="rect">
            <a:avLst/>
          </a:prstGeom>
          <a:noFill/>
          <a:ln/>
        </p:spPr>
        <p:txBody>
          <a:bodyPr wrap="square" lIns="0" tIns="0" rIns="0" bIns="0" rtlCol="0" anchor="ctr"/>
          <a:lstStyle/>
          <a:p>
            <a:pPr rtl="1" algn="r" indent="0" marL="0">
              <a:buNone/>
            </a:pPr>
            <a:r>
              <a:rPr lang="he-IL" altLang="en-US" sz="3000" b="1" dirty="0">
                <a:solidFill>
                  <a:schemeClr val="bg1"/>
                </a:solidFill>
              </a:rPr>
              <a:t>לפני שיוצאים: 3 שאלות</a:t>
            </a:r>
            <a:endParaRPr lang="he-IL" sz="3000" dirty="0"/>
          </a:p>
        </p:txBody>
      </p:sp>
      <p:sp>
        <p:nvSpPr>
          <p:cNvPr id="5" name="Shape 2"/>
          <p:cNvSpPr/>
          <p:nvPr/>
        </p:nvSpPr>
        <p:spPr>
          <a:xfrm>
            <a:off x="457200" y="1691640"/>
            <a:ext cx="8229600" cy="731520"/>
          </a:xfrm>
          <a:prstGeom prst="roundRect">
            <a:avLst>
              <a:gd name="adj" fmla="val 12500"/>
            </a:avLst>
          </a:prstGeom>
          <a:solidFill>
            <a:srgbClr val="2E261D"/>
          </a:solidFill>
          <a:ln w="12700">
            <a:solidFill>
              <a:srgbClr val="4A4037"/>
            </a:solidFill>
            <a:prstDash val="solid"/>
          </a:ln>
        </p:spPr>
      </p:sp>
      <p:sp>
        <p:nvSpPr>
          <p:cNvPr id="6" name="Shape 3"/>
          <p:cNvSpPr/>
          <p:nvPr/>
        </p:nvSpPr>
        <p:spPr>
          <a:xfrm>
            <a:off x="8138160" y="1865376"/>
            <a:ext cx="384048" cy="384048"/>
          </a:xfrm>
          <a:prstGeom prst="ellipse">
            <a:avLst/>
          </a:prstGeom>
          <a:solidFill>
            <a:schemeClr val="accent3"/>
          </a:solidFill>
          <a:ln w="12700">
            <a:solidFill>
              <a:schemeClr val="accent3"/>
            </a:solidFill>
            <a:prstDash val="solid"/>
          </a:ln>
        </p:spPr>
      </p:sp>
      <p:sp>
        <p:nvSpPr>
          <p:cNvPr id="7" name="Text 4"/>
          <p:cNvSpPr txBox="1"/>
          <p:nvPr/>
        </p:nvSpPr>
        <p:spPr>
          <a:xfrm>
            <a:off x="8138160" y="186537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8" name="Text 5"/>
          <p:cNvSpPr txBox="1"/>
          <p:nvPr/>
        </p:nvSpPr>
        <p:spPr>
          <a:xfrm>
            <a:off x="685800" y="169164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למה נוצר צל?</a:t>
            </a:r>
            <a:endParaRPr lang="he-IL" sz="1700" dirty="0"/>
          </a:p>
        </p:txBody>
      </p:sp>
      <p:sp>
        <p:nvSpPr>
          <p:cNvPr id="9" name="Shape 6"/>
          <p:cNvSpPr/>
          <p:nvPr/>
        </p:nvSpPr>
        <p:spPr>
          <a:xfrm>
            <a:off x="457200" y="2560320"/>
            <a:ext cx="8229600" cy="731520"/>
          </a:xfrm>
          <a:prstGeom prst="roundRect">
            <a:avLst>
              <a:gd name="adj" fmla="val 12500"/>
            </a:avLst>
          </a:prstGeom>
          <a:solidFill>
            <a:srgbClr val="2E261D"/>
          </a:solidFill>
          <a:ln w="12700">
            <a:solidFill>
              <a:srgbClr val="4A4037"/>
            </a:solidFill>
            <a:prstDash val="solid"/>
          </a:ln>
        </p:spPr>
      </p:sp>
      <p:sp>
        <p:nvSpPr>
          <p:cNvPr id="10" name="Shape 7"/>
          <p:cNvSpPr/>
          <p:nvPr/>
        </p:nvSpPr>
        <p:spPr>
          <a:xfrm>
            <a:off x="8138160" y="2734056"/>
            <a:ext cx="384048" cy="384048"/>
          </a:xfrm>
          <a:prstGeom prst="ellipse">
            <a:avLst/>
          </a:prstGeom>
          <a:solidFill>
            <a:schemeClr val="accent3"/>
          </a:solidFill>
          <a:ln w="12700">
            <a:solidFill>
              <a:schemeClr val="accent3"/>
            </a:solidFill>
            <a:prstDash val="solid"/>
          </a:ln>
        </p:spPr>
      </p:sp>
      <p:sp>
        <p:nvSpPr>
          <p:cNvPr id="11" name="Text 8"/>
          <p:cNvSpPr txBox="1"/>
          <p:nvPr/>
        </p:nvSpPr>
        <p:spPr>
          <a:xfrm>
            <a:off x="8138160" y="273405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2" name="Text 9"/>
          <p:cNvSpPr txBox="1"/>
          <p:nvPr/>
        </p:nvSpPr>
        <p:spPr>
          <a:xfrm>
            <a:off x="685800" y="256032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זווית הפגיעה במראה (בין הקרן לאנך) היא 30°. מה זווית ההחזרה?</a:t>
            </a:r>
            <a:endParaRPr lang="he-IL" sz="1700" dirty="0"/>
          </a:p>
        </p:txBody>
      </p:sp>
      <p:sp>
        <p:nvSpPr>
          <p:cNvPr id="13" name="Shape 10"/>
          <p:cNvSpPr/>
          <p:nvPr/>
        </p:nvSpPr>
        <p:spPr>
          <a:xfrm>
            <a:off x="457200" y="3429000"/>
            <a:ext cx="8229600" cy="731520"/>
          </a:xfrm>
          <a:prstGeom prst="roundRect">
            <a:avLst>
              <a:gd name="adj" fmla="val 12500"/>
            </a:avLst>
          </a:prstGeom>
          <a:solidFill>
            <a:srgbClr val="2E261D"/>
          </a:solidFill>
          <a:ln w="12700">
            <a:solidFill>
              <a:srgbClr val="4A4037"/>
            </a:solidFill>
            <a:prstDash val="solid"/>
          </a:ln>
        </p:spPr>
      </p:sp>
      <p:sp>
        <p:nvSpPr>
          <p:cNvPr id="14" name="Shape 11"/>
          <p:cNvSpPr/>
          <p:nvPr/>
        </p:nvSpPr>
        <p:spPr>
          <a:xfrm>
            <a:off x="8138160" y="3602736"/>
            <a:ext cx="384048" cy="384048"/>
          </a:xfrm>
          <a:prstGeom prst="ellipse">
            <a:avLst/>
          </a:prstGeom>
          <a:solidFill>
            <a:schemeClr val="accent3"/>
          </a:solidFill>
          <a:ln w="12700">
            <a:solidFill>
              <a:schemeClr val="accent3"/>
            </a:solidFill>
            <a:prstDash val="solid"/>
          </a:ln>
        </p:spPr>
      </p:sp>
      <p:sp>
        <p:nvSpPr>
          <p:cNvPr id="15" name="Text 12"/>
          <p:cNvSpPr txBox="1"/>
          <p:nvPr/>
        </p:nvSpPr>
        <p:spPr>
          <a:xfrm>
            <a:off x="8138160" y="360273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3"/>
          <p:cNvSpPr txBox="1"/>
          <p:nvPr/>
        </p:nvSpPr>
        <p:spPr>
          <a:xfrm>
            <a:off x="685800" y="3429000"/>
            <a:ext cx="7269480" cy="731520"/>
          </a:xfrm>
          <a:prstGeom prst="rect">
            <a:avLst/>
          </a:prstGeom>
          <a:noFill/>
          <a:ln/>
        </p:spPr>
        <p:txBody>
          <a:bodyPr wrap="square" lIns="0" tIns="0" rIns="0" bIns="0" rtlCol="0" anchor="ctr"/>
          <a:lstStyle/>
          <a:p>
            <a:pPr rtl="1" algn="r" indent="0" marL="0">
              <a:buNone/>
            </a:pPr>
            <a:r>
              <a:rPr lang="he-IL" altLang="en-US" sz="1700" dirty="0">
                <a:solidFill>
                  <a:srgbClr val="F2EEEA"/>
                </a:solidFill>
              </a:rPr>
              <a:t>באיזו מהירות נע האור בריק, בערך?</a:t>
            </a:r>
            <a:endParaRPr lang="he-IL" sz="1700" dirty="0"/>
          </a:p>
        </p:txBody>
      </p:sp>
      <p:sp>
        <p:nvSpPr>
          <p:cNvPr id="17" name="Text 14"/>
          <p:cNvSpPr txBox="1"/>
          <p:nvPr/>
        </p:nvSpPr>
        <p:spPr>
          <a:xfrm>
            <a:off x="3657600" y="4389120"/>
            <a:ext cx="5029200" cy="274320"/>
          </a:xfrm>
          <a:prstGeom prst="rect">
            <a:avLst/>
          </a:prstGeom>
          <a:noFill/>
          <a:ln/>
        </p:spPr>
        <p:txBody>
          <a:bodyPr wrap="square" lIns="0" tIns="0" rIns="0" bIns="0" rtlCol="0" anchor="ctr"/>
          <a:lstStyle/>
          <a:p>
            <a:pPr rtl="1" algn="r" indent="0" marL="0">
              <a:buNone/>
            </a:pPr>
            <a:r>
              <a:rPr lang="he-IL" altLang="en-US" sz="1000" dirty="0">
                <a:solidFill>
                  <a:srgbClr val="B8AEA6"/>
                </a:solidFill>
              </a:rPr>
              <a:t>כרטיס יציאה להדפסה, עם אותן שאלות, בערכת המורה באתר</a:t>
            </a:r>
            <a:endParaRPr lang="he-IL" sz="10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B8AEA6"/>
                </a:solidFill>
              </a:defRPr>
            </a:lvl1pPr>
          </a:lstStyle>
          <a:p>
            <a:pPr algn="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Fizix">
  <a:themeElements>
    <a:clrScheme name="Fizix">
      <a:dk1>
        <a:srgbClr val="1E1810"/>
      </a:dk1>
      <a:lt1>
        <a:srgbClr val="FFFFFF"/>
      </a:lt1>
      <a:dk2>
        <a:srgbClr val="3B404C"/>
      </a:dk2>
      <a:lt2>
        <a:srgbClr val="FFF4EC"/>
      </a:lt2>
      <a:accent1>
        <a:srgbClr val="C2410C"/>
      </a:accent1>
      <a:accent2>
        <a:srgbClr val="1E9E8A"/>
      </a:accent2>
      <a:accent3>
        <a:srgbClr val="F0731F"/>
      </a:accent3>
      <a:accent4>
        <a:srgbClr val="7DE0CF"/>
      </a:accent4>
      <a:accent5>
        <a:srgbClr val="FFF1E8"/>
      </a:accent5>
      <a:accent6>
        <a:srgbClr val="E8F7F4"/>
      </a:accent6>
      <a:hlink>
        <a:srgbClr val="C2410C"/>
      </a:hlink>
      <a:folHlink>
        <a:srgbClr val="9A3412"/>
      </a:folHlink>
    </a:clrScheme>
    <a:fontScheme name="Fizix">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fizix.co.il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מצגות לשיעור בפיזיקה, כיתה ז׳</dc:title>
  <dc:subject>PptxGenJS Presentation</dc:subject>
  <dc:creator>פיזיקס</dc:creator>
  <cp:lastModifiedBy>פיזיקס</cp:lastModifiedBy>
  <cp:revision>1</cp:revision>
  <dcterms:created xsi:type="dcterms:W3CDTF">2026-10-21T20:13:21Z</dcterms:created>
  <dcterms:modified xsi:type="dcterms:W3CDTF">2026-10-21T20:13:21Z</dcterms:modified>
</cp:coreProperties>
</file>